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12" r:id="rId2"/>
    <p:sldId id="379" r:id="rId3"/>
    <p:sldId id="365" r:id="rId4"/>
    <p:sldId id="364" r:id="rId5"/>
    <p:sldId id="380" r:id="rId6"/>
    <p:sldId id="388" r:id="rId7"/>
    <p:sldId id="381" r:id="rId8"/>
    <p:sldId id="382" r:id="rId9"/>
    <p:sldId id="383" r:id="rId10"/>
    <p:sldId id="384" r:id="rId11"/>
    <p:sldId id="363" r:id="rId12"/>
    <p:sldId id="386" r:id="rId13"/>
    <p:sldId id="387" r:id="rId14"/>
    <p:sldId id="385" r:id="rId15"/>
    <p:sldId id="353" r:id="rId16"/>
    <p:sldId id="318" r:id="rId17"/>
    <p:sldId id="390" r:id="rId18"/>
    <p:sldId id="389" r:id="rId19"/>
    <p:sldId id="349" r:id="rId20"/>
    <p:sldId id="413" r:id="rId21"/>
    <p:sldId id="414" r:id="rId22"/>
    <p:sldId id="402" r:id="rId23"/>
    <p:sldId id="403" r:id="rId24"/>
    <p:sldId id="404" r:id="rId25"/>
    <p:sldId id="348" r:id="rId26"/>
    <p:sldId id="356" r:id="rId27"/>
    <p:sldId id="344" r:id="rId28"/>
    <p:sldId id="405" r:id="rId29"/>
    <p:sldId id="283" r:id="rId30"/>
    <p:sldId id="345" r:id="rId31"/>
    <p:sldId id="370" r:id="rId32"/>
    <p:sldId id="401" r:id="rId33"/>
    <p:sldId id="406" r:id="rId34"/>
    <p:sldId id="407" r:id="rId35"/>
    <p:sldId id="346" r:id="rId36"/>
    <p:sldId id="410" r:id="rId37"/>
    <p:sldId id="268" r:id="rId38"/>
    <p:sldId id="415" r:id="rId39"/>
    <p:sldId id="41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5BA2F-FBEA-49B7-BBE1-A6AE1F8E9EC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AAF23-E4AD-4ED6-ACD8-9888CD17E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8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51D1-14E0-4C71-BBD4-E6C7560ECD8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8AA1-0CF3-44AA-B61A-D61AEC49E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9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51D1-14E0-4C71-BBD4-E6C7560ECD8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8AA1-0CF3-44AA-B61A-D61AEC49E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16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51D1-14E0-4C71-BBD4-E6C7560ECD8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8AA1-0CF3-44AA-B61A-D61AEC49E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707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51D1-14E0-4C71-BBD4-E6C7560ECD8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8AA1-0CF3-44AA-B61A-D61AEC49E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16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51D1-14E0-4C71-BBD4-E6C7560ECD8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8AA1-0CF3-44AA-B61A-D61AEC49E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5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51D1-14E0-4C71-BBD4-E6C7560ECD8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8AA1-0CF3-44AA-B61A-D61AEC49E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140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51D1-14E0-4C71-BBD4-E6C7560ECD8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8AA1-0CF3-44AA-B61A-D61AEC49E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19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51D1-14E0-4C71-BBD4-E6C7560ECD8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8AA1-0CF3-44AA-B61A-D61AEC49E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777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51D1-14E0-4C71-BBD4-E6C7560ECD8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8AA1-0CF3-44AA-B61A-D61AEC49E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482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51D1-14E0-4C71-BBD4-E6C7560ECD8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8AA1-0CF3-44AA-B61A-D61AEC49E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431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51D1-14E0-4C71-BBD4-E6C7560ECD8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8AA1-0CF3-44AA-B61A-D61AEC49E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96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A51D1-14E0-4C71-BBD4-E6C7560ECD8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38AA1-0CF3-44AA-B61A-D61AEC49E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16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uk-UA" sz="4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Тема:</a:t>
            </a:r>
            <a:r>
              <a:rPr lang="uk-UA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Будова кінцевого мозку. </a:t>
            </a: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Бічні </a:t>
            </a:r>
            <a:r>
              <a:rPr lang="uk-UA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шлуночки мозку 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1628800"/>
            <a:ext cx="6624736" cy="5078313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/>
              <a:t>План:</a:t>
            </a:r>
            <a:endParaRPr lang="uk-UA" i="1" dirty="0" smtClean="0"/>
          </a:p>
          <a:p>
            <a:pPr marL="342900" lvl="0" indent="-342900">
              <a:buFont typeface="+mj-lt"/>
              <a:buAutoNum type="arabicPeriod"/>
            </a:pPr>
            <a:r>
              <a:rPr lang="uk-UA" sz="2400" dirty="0" smtClean="0"/>
              <a:t>Півкулі </a:t>
            </a:r>
            <a:r>
              <a:rPr lang="uk-UA" sz="2400" dirty="0"/>
              <a:t>та частки кінцевого мозку. Часточки, борозни і звивини на </a:t>
            </a:r>
            <a:r>
              <a:rPr lang="uk-UA" sz="2400" dirty="0" err="1"/>
              <a:t>верхньолатеральній</a:t>
            </a:r>
            <a:r>
              <a:rPr lang="uk-UA" sz="2400" dirty="0"/>
              <a:t> поверхні півкулі кінцевого мозку</a:t>
            </a:r>
            <a:endParaRPr lang="ru-RU" sz="2400" dirty="0"/>
          </a:p>
          <a:p>
            <a:pPr marL="342900" lvl="0" indent="-342900">
              <a:buFont typeface="+mj-lt"/>
              <a:buAutoNum type="arabicPeriod"/>
            </a:pPr>
            <a:r>
              <a:rPr lang="uk-UA" sz="2400" dirty="0"/>
              <a:t>Частки, часточки, борозни і звивини на медіальній та нижній поверхнях півкулі кінцевого мозку.</a:t>
            </a:r>
            <a:endParaRPr lang="ru-RU" sz="2400" dirty="0"/>
          </a:p>
          <a:p>
            <a:pPr marL="342900" lvl="0" indent="-342900">
              <a:buFont typeface="+mj-lt"/>
              <a:buAutoNum type="arabicPeriod"/>
            </a:pPr>
            <a:r>
              <a:rPr lang="uk-UA" sz="2400" dirty="0" err="1"/>
              <a:t>Лімбічна</a:t>
            </a:r>
            <a:r>
              <a:rPr lang="uk-UA" sz="2400" dirty="0"/>
              <a:t> система мозку.</a:t>
            </a:r>
            <a:endParaRPr lang="ru-RU" sz="2400" b="1" dirty="0"/>
          </a:p>
          <a:p>
            <a:pPr marL="342900" lvl="0" indent="-342900">
              <a:buFont typeface="+mj-lt"/>
              <a:buAutoNum type="arabicPeriod"/>
            </a:pPr>
            <a:r>
              <a:rPr lang="uk-UA" sz="2400" dirty="0"/>
              <a:t>Будова кори великого мозку. </a:t>
            </a:r>
            <a:endParaRPr lang="ru-RU" sz="2400" dirty="0"/>
          </a:p>
          <a:p>
            <a:pPr marL="342900" lvl="0" indent="-342900">
              <a:buFont typeface="+mj-lt"/>
              <a:buAutoNum type="arabicPeriod"/>
            </a:pPr>
            <a:r>
              <a:rPr lang="uk-UA" sz="2400" dirty="0"/>
              <a:t>Локалізація функцій в корі півкуль великого мозку.</a:t>
            </a:r>
            <a:endParaRPr lang="ru-RU" sz="2400" dirty="0"/>
          </a:p>
          <a:p>
            <a:pPr marL="342900" lvl="0" indent="-342900">
              <a:buFont typeface="+mj-lt"/>
              <a:buAutoNum type="arabicPeriod"/>
            </a:pPr>
            <a:r>
              <a:rPr lang="uk-UA" sz="2400" dirty="0"/>
              <a:t>Базальні ядра і біла речовина кінцевого мозку. </a:t>
            </a:r>
            <a:endParaRPr lang="ru-RU" sz="2400" dirty="0"/>
          </a:p>
          <a:p>
            <a:pPr marL="342900" lvl="0" indent="-342900">
              <a:buFont typeface="+mj-lt"/>
              <a:buAutoNum type="arabicPeriod"/>
            </a:pPr>
            <a:r>
              <a:rPr lang="uk-UA" sz="2400" dirty="0"/>
              <a:t>Бічні шлуночки мозку</a:t>
            </a:r>
            <a:r>
              <a:rPr lang="uk-UA" sz="2400" dirty="0" smtClean="0"/>
              <a:t>.</a:t>
            </a:r>
            <a:endParaRPr lang="ru-RU" sz="2400" b="1" dirty="0"/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1872208" cy="183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3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8676" y="908720"/>
            <a:ext cx="419651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Потилична частка (</a:t>
            </a:r>
            <a:r>
              <a:rPr lang="uk-UA" b="1" dirty="0" err="1"/>
              <a:t>lobus</a:t>
            </a:r>
            <a:r>
              <a:rPr lang="uk-UA" b="1" dirty="0"/>
              <a:t> </a:t>
            </a:r>
            <a:r>
              <a:rPr lang="uk-UA" b="1" dirty="0" err="1"/>
              <a:t>occipitalis</a:t>
            </a:r>
            <a:r>
              <a:rPr lang="uk-UA" b="1" dirty="0"/>
              <a:t>) </a:t>
            </a:r>
            <a:r>
              <a:rPr lang="uk-UA" dirty="0"/>
              <a:t>розташовується позаду </a:t>
            </a:r>
            <a:r>
              <a:rPr lang="uk-UA" dirty="0" smtClean="0"/>
              <a:t>тім'яно-потиличної</a:t>
            </a:r>
            <a:r>
              <a:rPr lang="uk-UA" b="1" i="1" dirty="0" smtClean="0"/>
              <a:t> </a:t>
            </a:r>
            <a:r>
              <a:rPr lang="uk-UA" dirty="0" smtClean="0"/>
              <a:t>борозни. </a:t>
            </a:r>
          </a:p>
          <a:p>
            <a:r>
              <a:rPr lang="uk-UA" dirty="0" smtClean="0"/>
              <a:t>Потилична </a:t>
            </a:r>
            <a:r>
              <a:rPr lang="uk-UA" dirty="0"/>
              <a:t>частка поділяється на кілька звивин борознами, з яких найбільш постійної є </a:t>
            </a:r>
            <a:r>
              <a:rPr lang="uk-UA" b="1" i="1" dirty="0"/>
              <a:t>поперечна потилична борозна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occipitalis</a:t>
            </a:r>
            <a:r>
              <a:rPr lang="uk-UA" b="1" i="1" dirty="0"/>
              <a:t> </a:t>
            </a:r>
            <a:r>
              <a:rPr lang="uk-UA" b="1" i="1" dirty="0" err="1"/>
              <a:t>transversus</a:t>
            </a:r>
            <a:r>
              <a:rPr lang="uk-UA" b="1" i="1" dirty="0"/>
              <a:t>).</a:t>
            </a:r>
            <a:endParaRPr lang="ru-RU" b="1" i="1" dirty="0"/>
          </a:p>
          <a:p>
            <a:r>
              <a:rPr lang="uk-UA" b="1" dirty="0"/>
              <a:t>Скронева частка (</a:t>
            </a:r>
            <a:r>
              <a:rPr lang="uk-UA" b="1" dirty="0" err="1"/>
              <a:t>lobus</a:t>
            </a:r>
            <a:r>
              <a:rPr lang="uk-UA" b="1" dirty="0"/>
              <a:t> </a:t>
            </a:r>
            <a:r>
              <a:rPr lang="uk-UA" b="1" dirty="0" err="1"/>
              <a:t>temporalis</a:t>
            </a:r>
            <a:r>
              <a:rPr lang="uk-UA" b="1" dirty="0"/>
              <a:t>), </a:t>
            </a:r>
            <a:r>
              <a:rPr lang="uk-UA" dirty="0"/>
              <a:t>що займає </a:t>
            </a:r>
            <a:r>
              <a:rPr lang="uk-UA" dirty="0" err="1"/>
              <a:t>нижньо-бічні</a:t>
            </a:r>
            <a:r>
              <a:rPr lang="uk-UA" dirty="0"/>
              <a:t> відділи півкулі, відділяється від лобової і тім'яної </a:t>
            </a:r>
            <a:r>
              <a:rPr lang="uk-UA" dirty="0" smtClean="0"/>
              <a:t>часток глибокою латеральною борозною. </a:t>
            </a:r>
          </a:p>
          <a:p>
            <a:r>
              <a:rPr lang="uk-UA" dirty="0" smtClean="0"/>
              <a:t>На </a:t>
            </a:r>
            <a:r>
              <a:rPr lang="uk-UA" dirty="0"/>
              <a:t>бічній поверхні скроневої частки, майже паралельно латеральній борозні, проходять </a:t>
            </a:r>
            <a:r>
              <a:rPr lang="uk-UA" b="1" i="1" dirty="0"/>
              <a:t>верхня </a:t>
            </a:r>
            <a:r>
              <a:rPr lang="uk-UA" dirty="0"/>
              <a:t>і</a:t>
            </a:r>
            <a:r>
              <a:rPr lang="uk-UA" b="1" i="1" dirty="0"/>
              <a:t> нижня скроневі звивини (</a:t>
            </a:r>
            <a:r>
              <a:rPr lang="uk-UA" b="1" i="1" dirty="0" err="1"/>
              <a:t>gyrus</a:t>
            </a:r>
            <a:r>
              <a:rPr lang="uk-UA" b="1" i="1" dirty="0"/>
              <a:t> </a:t>
            </a:r>
            <a:r>
              <a:rPr lang="uk-UA" b="1" i="1" dirty="0" err="1"/>
              <a:t>temporalis</a:t>
            </a:r>
            <a:r>
              <a:rPr lang="uk-UA" b="1" i="1" dirty="0"/>
              <a:t> </a:t>
            </a:r>
            <a:r>
              <a:rPr lang="uk-UA" b="1" i="1" dirty="0" err="1"/>
              <a:t>superior</a:t>
            </a:r>
            <a:r>
              <a:rPr lang="uk-UA" b="1" i="1" dirty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/>
              <a:t>gyrus</a:t>
            </a:r>
            <a:r>
              <a:rPr lang="uk-UA" b="1" i="1" dirty="0"/>
              <a:t> </a:t>
            </a:r>
            <a:r>
              <a:rPr lang="uk-UA" b="1" i="1" dirty="0" err="1"/>
              <a:t>temporalis</a:t>
            </a:r>
            <a:r>
              <a:rPr lang="uk-UA" b="1" i="1" dirty="0"/>
              <a:t> </a:t>
            </a:r>
            <a:r>
              <a:rPr lang="uk-UA" b="1" i="1" dirty="0" err="1"/>
              <a:t>inferior</a:t>
            </a:r>
            <a:r>
              <a:rPr lang="uk-UA" b="1" i="1" dirty="0"/>
              <a:t>)</a:t>
            </a:r>
            <a:r>
              <a:rPr lang="uk-UA" dirty="0"/>
              <a:t>. </a:t>
            </a:r>
            <a:r>
              <a:rPr lang="uk-UA" dirty="0" smtClean="0"/>
              <a:t>Між </a:t>
            </a:r>
            <a:r>
              <a:rPr lang="uk-UA" dirty="0"/>
              <a:t>верхньою і нижньою скроневими борознами розташована </a:t>
            </a:r>
            <a:r>
              <a:rPr lang="uk-UA" b="1" i="1" dirty="0"/>
              <a:t>середня скронева звивина (</a:t>
            </a:r>
            <a:r>
              <a:rPr lang="uk-UA" b="1" i="1" dirty="0" err="1"/>
              <a:t>gyrus</a:t>
            </a:r>
            <a:r>
              <a:rPr lang="uk-UA" b="1" i="1" dirty="0"/>
              <a:t> </a:t>
            </a:r>
            <a:r>
              <a:rPr lang="uk-UA" b="1" i="1" dirty="0" err="1"/>
              <a:t>temporalis</a:t>
            </a:r>
            <a:r>
              <a:rPr lang="uk-UA" b="1" i="1" dirty="0"/>
              <a:t> </a:t>
            </a:r>
            <a:r>
              <a:rPr lang="uk-UA" b="1" i="1" dirty="0" err="1"/>
              <a:t>medius</a:t>
            </a:r>
            <a:r>
              <a:rPr lang="uk-UA" b="1" i="1" dirty="0"/>
              <a:t>). </a:t>
            </a:r>
            <a:endParaRPr lang="ru-RU" dirty="0"/>
          </a:p>
        </p:txBody>
      </p:sp>
      <p:pic>
        <p:nvPicPr>
          <p:cNvPr id="3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0" y="363045"/>
            <a:ext cx="4752530" cy="395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97861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90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84993"/>
            <a:ext cx="336232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2080" y="236181"/>
            <a:ext cx="377991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/>
              <a:t>Острівкова</a:t>
            </a:r>
            <a:r>
              <a:rPr lang="uk-UA" b="1" dirty="0"/>
              <a:t> частка (острівець, </a:t>
            </a:r>
            <a:r>
              <a:rPr lang="uk-UA" b="1" dirty="0" err="1"/>
              <a:t>insula</a:t>
            </a:r>
            <a:r>
              <a:rPr lang="uk-UA" b="1" dirty="0"/>
              <a:t>) </a:t>
            </a:r>
            <a:r>
              <a:rPr lang="uk-UA" dirty="0"/>
              <a:t>знаходиться в глибині латеральної борозни, прикрита </a:t>
            </a:r>
            <a:r>
              <a:rPr lang="uk-UA" b="1" i="1" dirty="0" smtClean="0"/>
              <a:t>скроневою </a:t>
            </a:r>
            <a:r>
              <a:rPr lang="uk-UA" b="1" i="1" dirty="0"/>
              <a:t>покришкою острівця (</a:t>
            </a:r>
            <a:r>
              <a:rPr lang="uk-UA" b="1" i="1" dirty="0" err="1"/>
              <a:t>operculum</a:t>
            </a:r>
            <a:r>
              <a:rPr lang="uk-UA" b="1" i="1" dirty="0"/>
              <a:t> </a:t>
            </a:r>
            <a:r>
              <a:rPr lang="uk-UA" b="1" i="1" dirty="0" err="1"/>
              <a:t>temporale</a:t>
            </a:r>
            <a:r>
              <a:rPr lang="uk-UA" b="1" i="1" dirty="0"/>
              <a:t>)</a:t>
            </a:r>
            <a:r>
              <a:rPr lang="uk-UA" dirty="0"/>
              <a:t>, утвореної ділянками лобової, тім'яної та скроневої часток. </a:t>
            </a:r>
            <a:endParaRPr lang="uk-UA" dirty="0" smtClean="0"/>
          </a:p>
          <a:p>
            <a:r>
              <a:rPr lang="uk-UA" dirty="0" smtClean="0"/>
              <a:t>Глибока </a:t>
            </a:r>
            <a:r>
              <a:rPr lang="uk-UA" b="1" i="1" dirty="0"/>
              <a:t>кругова борозна острівця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circularis</a:t>
            </a:r>
            <a:r>
              <a:rPr lang="uk-UA" b="1" i="1" dirty="0"/>
              <a:t> </a:t>
            </a:r>
            <a:r>
              <a:rPr lang="uk-UA" b="1" i="1" dirty="0" err="1"/>
              <a:t>insulae</a:t>
            </a:r>
            <a:r>
              <a:rPr lang="uk-UA" b="1" i="1" dirty="0"/>
              <a:t>) </a:t>
            </a:r>
            <a:r>
              <a:rPr lang="uk-UA" dirty="0"/>
              <a:t>відокремлює острівець від оточуючих його відділів </a:t>
            </a:r>
            <a:r>
              <a:rPr lang="uk-UA" dirty="0" smtClean="0"/>
              <a:t>мозку. </a:t>
            </a:r>
          </a:p>
          <a:p>
            <a:r>
              <a:rPr lang="uk-UA" dirty="0" err="1" smtClean="0"/>
              <a:t>Нижньо-передня</a:t>
            </a:r>
            <a:r>
              <a:rPr lang="uk-UA" dirty="0" smtClean="0"/>
              <a:t> </a:t>
            </a:r>
            <a:r>
              <a:rPr lang="uk-UA" dirty="0"/>
              <a:t>частина острівця позбавлена </a:t>
            </a:r>
            <a:r>
              <a:rPr lang="uk-UA" dirty="0" err="1"/>
              <a:t>​​борозен</a:t>
            </a:r>
            <a:r>
              <a:rPr lang="uk-UA" dirty="0"/>
              <a:t> і має невелике потовщення - </a:t>
            </a:r>
            <a:r>
              <a:rPr lang="uk-UA" b="1" i="1" dirty="0"/>
              <a:t>поріг острівця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 err="1"/>
              <a:t>limen</a:t>
            </a:r>
            <a:r>
              <a:rPr lang="uk-UA" b="1" i="1" dirty="0"/>
              <a:t> </a:t>
            </a:r>
            <a:r>
              <a:rPr lang="uk-UA" b="1" i="1" dirty="0" err="1"/>
              <a:t>insulae</a:t>
            </a:r>
            <a:r>
              <a:rPr lang="uk-UA" b="1" i="1" dirty="0"/>
              <a:t>)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dirty="0" smtClean="0"/>
              <a:t>На </a:t>
            </a:r>
            <a:r>
              <a:rPr lang="uk-UA" dirty="0"/>
              <a:t>поверхні острівця виділяють </a:t>
            </a:r>
            <a:r>
              <a:rPr lang="uk-UA" b="1" i="1" dirty="0"/>
              <a:t>довгу і короткі звивини (</a:t>
            </a:r>
            <a:r>
              <a:rPr lang="uk-UA" b="1" i="1" dirty="0" err="1"/>
              <a:t>gyrus</a:t>
            </a:r>
            <a:r>
              <a:rPr lang="uk-UA" b="1" i="1" dirty="0"/>
              <a:t> </a:t>
            </a:r>
            <a:r>
              <a:rPr lang="uk-UA" b="1" i="1" dirty="0" err="1"/>
              <a:t>longus</a:t>
            </a:r>
            <a:r>
              <a:rPr lang="uk-UA" b="1" i="1" dirty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/>
              <a:t>gyri</a:t>
            </a:r>
            <a:r>
              <a:rPr lang="uk-UA" b="1" i="1" dirty="0"/>
              <a:t> </a:t>
            </a:r>
            <a:r>
              <a:rPr lang="uk-UA" b="1" i="1" dirty="0" err="1"/>
              <a:t>breves</a:t>
            </a:r>
            <a:r>
              <a:rPr lang="uk-UA" b="1" i="1" dirty="0"/>
              <a:t> </a:t>
            </a:r>
            <a:r>
              <a:rPr lang="uk-UA" b="1" i="1" dirty="0" err="1"/>
              <a:t>insulae</a:t>
            </a:r>
            <a:r>
              <a:rPr lang="uk-UA" b="1" i="1" dirty="0"/>
              <a:t>). </a:t>
            </a:r>
            <a:endParaRPr lang="uk-UA" b="1" i="1" dirty="0" smtClean="0"/>
          </a:p>
          <a:p>
            <a:r>
              <a:rPr lang="uk-UA" dirty="0" smtClean="0"/>
              <a:t>Довга </a:t>
            </a:r>
            <a:r>
              <a:rPr lang="uk-UA" dirty="0"/>
              <a:t>звивина знаходиться в задній частині острівця і орієнтована зверху вниз і вперед; короткі звивини займають </a:t>
            </a:r>
            <a:r>
              <a:rPr lang="uk-UA" dirty="0" err="1"/>
              <a:t>верхньо-передню</a:t>
            </a:r>
            <a:r>
              <a:rPr lang="uk-UA" dirty="0"/>
              <a:t> частину острівця.</a:t>
            </a:r>
            <a:endParaRPr lang="ru-RU" dirty="0"/>
          </a:p>
        </p:txBody>
      </p:sp>
      <p:pic>
        <p:nvPicPr>
          <p:cNvPr id="9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752530" cy="395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94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30" y="476672"/>
            <a:ext cx="4824538" cy="980728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Медіальна</a:t>
            </a:r>
            <a:r>
              <a:rPr lang="uk-UA" b="1" dirty="0" smtClean="0"/>
              <a:t> </a:t>
            </a:r>
            <a:r>
              <a:rPr lang="uk-UA" b="1" dirty="0"/>
              <a:t>поверхня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півкулі </a:t>
            </a:r>
            <a:r>
              <a:rPr lang="uk-UA" b="1" dirty="0"/>
              <a:t>великого мозку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27572" y="0"/>
            <a:ext cx="431946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Медіальна </a:t>
            </a:r>
            <a:r>
              <a:rPr lang="uk-UA" dirty="0" smtClean="0"/>
              <a:t>поверхня </a:t>
            </a:r>
            <a:r>
              <a:rPr lang="uk-UA" dirty="0"/>
              <a:t>півкулі великого мозку утворена всіма його частками, крім </a:t>
            </a:r>
            <a:r>
              <a:rPr lang="uk-UA" dirty="0" err="1" smtClean="0"/>
              <a:t>острівкової</a:t>
            </a:r>
            <a:r>
              <a:rPr lang="uk-UA" dirty="0" smtClean="0"/>
              <a:t> </a:t>
            </a:r>
            <a:r>
              <a:rPr lang="uk-UA" dirty="0"/>
              <a:t>частки. </a:t>
            </a:r>
            <a:endParaRPr lang="uk-UA" dirty="0" smtClean="0"/>
          </a:p>
          <a:p>
            <a:r>
              <a:rPr lang="uk-UA" b="1" i="1" dirty="0" smtClean="0"/>
              <a:t>Борозна </a:t>
            </a:r>
            <a:r>
              <a:rPr lang="uk-UA" b="1" i="1" dirty="0"/>
              <a:t>мозолистого тіла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corporis</a:t>
            </a:r>
            <a:r>
              <a:rPr lang="uk-UA" b="1" i="1" dirty="0"/>
              <a:t> </a:t>
            </a:r>
            <a:r>
              <a:rPr lang="uk-UA" b="1" i="1" dirty="0" err="1"/>
              <a:t>callosi</a:t>
            </a:r>
            <a:r>
              <a:rPr lang="uk-UA" b="1" i="1" dirty="0"/>
              <a:t>) </a:t>
            </a:r>
            <a:r>
              <a:rPr lang="uk-UA" dirty="0"/>
              <a:t>огинає його зверху, відокремлюючи мозолисте тіло від </a:t>
            </a:r>
            <a:r>
              <a:rPr lang="uk-UA" b="1" i="1" dirty="0" smtClean="0"/>
              <a:t>поясної </a:t>
            </a:r>
            <a:r>
              <a:rPr lang="uk-UA" b="1" i="1" dirty="0"/>
              <a:t>звивини (</a:t>
            </a:r>
            <a:r>
              <a:rPr lang="uk-UA" b="1" i="1" dirty="0" err="1"/>
              <a:t>gyrus</a:t>
            </a:r>
            <a:r>
              <a:rPr lang="uk-UA" b="1" i="1" dirty="0"/>
              <a:t> </a:t>
            </a:r>
            <a:r>
              <a:rPr lang="uk-UA" b="1" i="1" dirty="0" err="1"/>
              <a:t>cinguli</a:t>
            </a:r>
            <a:r>
              <a:rPr lang="uk-UA" b="1" i="1" dirty="0"/>
              <a:t>). </a:t>
            </a:r>
            <a:r>
              <a:rPr lang="uk-UA" dirty="0"/>
              <a:t>Потім ця борозна направляється донизу і вперед і продовжується в </a:t>
            </a:r>
            <a:r>
              <a:rPr lang="uk-UA" b="1" i="1" dirty="0"/>
              <a:t>борозну </a:t>
            </a:r>
            <a:r>
              <a:rPr lang="uk-UA" b="1" i="1" dirty="0" err="1"/>
              <a:t>гіпокампа</a:t>
            </a:r>
            <a:r>
              <a:rPr lang="uk-UA" b="1" i="1" dirty="0"/>
              <a:t>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hippocampi</a:t>
            </a:r>
            <a:r>
              <a:rPr lang="uk-UA" b="1" i="1" dirty="0"/>
              <a:t>). </a:t>
            </a:r>
            <a:endParaRPr lang="uk-UA" b="1" i="1" dirty="0" smtClean="0"/>
          </a:p>
          <a:p>
            <a:r>
              <a:rPr lang="uk-UA" dirty="0" smtClean="0"/>
              <a:t>Над поясною </a:t>
            </a:r>
            <a:r>
              <a:rPr lang="uk-UA" dirty="0"/>
              <a:t>звивиною проходить </a:t>
            </a:r>
            <a:r>
              <a:rPr lang="uk-UA" b="1" i="1" dirty="0"/>
              <a:t>поясна борозна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cinguli</a:t>
            </a:r>
            <a:r>
              <a:rPr lang="uk-UA" b="1" i="1" dirty="0"/>
              <a:t>)</a:t>
            </a:r>
            <a:r>
              <a:rPr lang="uk-UA" dirty="0"/>
              <a:t>, яка починається попереду і знизу від дзьоба мозолистого тіла. Піднімаючись вгору, борозна повертає назад і йде паралельно борозні мозолистого тіла. На рівні його валика від </a:t>
            </a:r>
            <a:r>
              <a:rPr lang="uk-UA" dirty="0" smtClean="0"/>
              <a:t>поясної </a:t>
            </a:r>
            <a:r>
              <a:rPr lang="uk-UA" dirty="0"/>
              <a:t>борозни вгору відходить </a:t>
            </a:r>
            <a:r>
              <a:rPr lang="uk-UA" i="1" dirty="0" smtClean="0"/>
              <a:t>крайова </a:t>
            </a:r>
            <a:r>
              <a:rPr lang="uk-UA" i="1" dirty="0"/>
              <a:t>гілка (</a:t>
            </a:r>
            <a:r>
              <a:rPr lang="uk-UA" i="1" dirty="0" err="1"/>
              <a:t>riamus</a:t>
            </a:r>
            <a:r>
              <a:rPr lang="uk-UA" i="1" dirty="0"/>
              <a:t> </a:t>
            </a:r>
            <a:r>
              <a:rPr lang="uk-UA" i="1" dirty="0" err="1"/>
              <a:t>marginialis</a:t>
            </a:r>
            <a:r>
              <a:rPr lang="uk-UA" i="1" dirty="0"/>
              <a:t>)</a:t>
            </a:r>
            <a:r>
              <a:rPr lang="uk-UA" dirty="0"/>
              <a:t>, а сама борозна триває в </a:t>
            </a:r>
            <a:r>
              <a:rPr lang="uk-UA" i="1" dirty="0" err="1" smtClean="0"/>
              <a:t>підтім'яну</a:t>
            </a:r>
            <a:r>
              <a:rPr lang="uk-UA" dirty="0" smtClean="0"/>
              <a:t> </a:t>
            </a:r>
            <a:r>
              <a:rPr lang="uk-UA" i="1" dirty="0"/>
              <a:t>борозну (</a:t>
            </a:r>
            <a:r>
              <a:rPr lang="uk-UA" i="1" dirty="0" err="1"/>
              <a:t>siulcus</a:t>
            </a:r>
            <a:r>
              <a:rPr lang="uk-UA" i="1" dirty="0"/>
              <a:t> </a:t>
            </a:r>
            <a:r>
              <a:rPr lang="uk-UA" i="1" dirty="0" err="1"/>
              <a:t>subparietialis</a:t>
            </a:r>
            <a:r>
              <a:rPr lang="uk-UA" i="1" dirty="0"/>
              <a:t>)</a:t>
            </a:r>
            <a:r>
              <a:rPr lang="uk-UA" dirty="0"/>
              <a:t>. Назад і донизу від валика мозолистого тіла поясна звивина звужується і утворює </a:t>
            </a:r>
            <a:r>
              <a:rPr lang="uk-UA" i="1" dirty="0"/>
              <a:t>перешийок поясної звивини </a:t>
            </a:r>
            <a:r>
              <a:rPr lang="uk-UA" i="1" dirty="0" err="1"/>
              <a:t>isthmus</a:t>
            </a:r>
            <a:r>
              <a:rPr lang="uk-UA" i="1" dirty="0"/>
              <a:t> </a:t>
            </a:r>
            <a:r>
              <a:rPr lang="uk-UA" i="1" dirty="0" err="1"/>
              <a:t>gyri</a:t>
            </a:r>
            <a:r>
              <a:rPr lang="uk-UA" i="1" dirty="0"/>
              <a:t> </a:t>
            </a:r>
            <a:r>
              <a:rPr lang="uk-UA" i="1" dirty="0" err="1"/>
              <a:t>cinguli</a:t>
            </a:r>
            <a:r>
              <a:rPr lang="uk-UA" i="1" dirty="0"/>
              <a:t>). </a:t>
            </a:r>
            <a:endParaRPr lang="ru-RU" i="1" dirty="0"/>
          </a:p>
        </p:txBody>
      </p:sp>
      <p:pic>
        <p:nvPicPr>
          <p:cNvPr id="5" name="Picture 2" descr="ÐÐ°ÑÑÐ¸Ð½ÐºÐ¸ Ð¿Ð¾ Ð·Ð°Ð¿ÑÐ¾ÑÑ Ð¼ÐµÐ´Ð¸Ð°Ð»ÑÐ½Ð°Ñ Ð¿Ð¾Ð²ÐµÑÑÐ½Ð¾ÑÑÑ Ð¼Ð¾Ð·Ð³Ð°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0" y="1941448"/>
            <a:ext cx="482453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0" y="5085184"/>
            <a:ext cx="48092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Крайова гілка поясної борозни ззаду обмежує </a:t>
            </a:r>
            <a:r>
              <a:rPr lang="uk-UA" b="1" i="1" dirty="0" err="1"/>
              <a:t>навколоцентральну</a:t>
            </a:r>
            <a:r>
              <a:rPr lang="uk-UA" b="1" i="1" dirty="0"/>
              <a:t> часточку (</a:t>
            </a:r>
            <a:r>
              <a:rPr lang="uk-UA" b="1" i="1" dirty="0" err="1"/>
              <a:t>lobulus</a:t>
            </a:r>
            <a:r>
              <a:rPr lang="uk-UA" b="1" i="1" dirty="0"/>
              <a:t> </a:t>
            </a:r>
            <a:r>
              <a:rPr lang="uk-UA" b="1" i="1" dirty="0" err="1"/>
              <a:t>paracentralis</a:t>
            </a:r>
            <a:r>
              <a:rPr lang="uk-UA" b="1" i="1" dirty="0"/>
              <a:t>), </a:t>
            </a:r>
            <a:r>
              <a:rPr lang="uk-UA" dirty="0"/>
              <a:t>а спереду - </a:t>
            </a:r>
            <a:r>
              <a:rPr lang="uk-UA" b="1" i="1" dirty="0" err="1"/>
              <a:t>передклин</a:t>
            </a:r>
            <a:r>
              <a:rPr lang="uk-UA" b="1" i="1" dirty="0"/>
              <a:t> (</a:t>
            </a:r>
            <a:r>
              <a:rPr lang="uk-UA" b="1" i="1" dirty="0" err="1"/>
              <a:t>precuneus</a:t>
            </a:r>
            <a:r>
              <a:rPr lang="uk-UA" b="1" i="1" dirty="0"/>
              <a:t>), </a:t>
            </a:r>
            <a:r>
              <a:rPr lang="uk-UA" dirty="0"/>
              <a:t>яке відноситься до тім'яної долі.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39406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106822"/>
            <a:ext cx="45037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Донизу і ззаду через перешийок поясна звивина переходить в </a:t>
            </a:r>
            <a:r>
              <a:rPr lang="uk-UA" b="1" i="1" dirty="0" err="1"/>
              <a:t>парагіппокампальну</a:t>
            </a:r>
            <a:r>
              <a:rPr lang="uk-UA" b="1" i="1" dirty="0"/>
              <a:t> звивину (</a:t>
            </a:r>
            <a:r>
              <a:rPr lang="uk-UA" b="1" i="1" dirty="0" err="1"/>
              <a:t>gyrus</a:t>
            </a:r>
            <a:r>
              <a:rPr lang="uk-UA" b="1" i="1" dirty="0"/>
              <a:t> </a:t>
            </a:r>
            <a:r>
              <a:rPr lang="uk-UA" b="1" i="1" dirty="0" err="1"/>
              <a:t>parahippocampalis</a:t>
            </a:r>
            <a:r>
              <a:rPr lang="uk-UA" b="1" i="1" dirty="0"/>
              <a:t>)</a:t>
            </a:r>
            <a:r>
              <a:rPr lang="uk-UA" dirty="0"/>
              <a:t>, яка закінчується спереду </a:t>
            </a:r>
            <a:r>
              <a:rPr lang="uk-UA" b="1" i="1" dirty="0"/>
              <a:t>гачком (</a:t>
            </a:r>
            <a:r>
              <a:rPr lang="uk-UA" b="1" i="1" dirty="0" err="1"/>
              <a:t>uncus</a:t>
            </a:r>
            <a:r>
              <a:rPr lang="uk-UA" b="1" i="1" dirty="0"/>
              <a:t>) </a:t>
            </a:r>
            <a:r>
              <a:rPr lang="uk-UA" dirty="0"/>
              <a:t>і обмежена зверху </a:t>
            </a:r>
            <a:r>
              <a:rPr lang="uk-UA" b="1" i="1" dirty="0"/>
              <a:t>борозною </a:t>
            </a:r>
            <a:r>
              <a:rPr lang="uk-UA" b="1" i="1" dirty="0" err="1"/>
              <a:t>гіпокампу</a:t>
            </a:r>
            <a:r>
              <a:rPr lang="uk-UA" b="1" i="1" dirty="0"/>
              <a:t>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hippocampi</a:t>
            </a:r>
            <a:r>
              <a:rPr lang="uk-UA" b="1" i="1" dirty="0" smtClean="0"/>
              <a:t>)</a:t>
            </a:r>
            <a:r>
              <a:rPr lang="uk-UA" dirty="0" smtClean="0"/>
              <a:t>. Поясну </a:t>
            </a:r>
            <a:r>
              <a:rPr lang="uk-UA" dirty="0"/>
              <a:t>звивину, перешийок і </a:t>
            </a:r>
            <a:r>
              <a:rPr lang="uk-UA" dirty="0" err="1" smtClean="0"/>
              <a:t>парагіппокампальну</a:t>
            </a:r>
            <a:r>
              <a:rPr lang="uk-UA" dirty="0" smtClean="0"/>
              <a:t> </a:t>
            </a:r>
            <a:r>
              <a:rPr lang="uk-UA" dirty="0"/>
              <a:t>звивину об'єднують під назвою </a:t>
            </a:r>
            <a:r>
              <a:rPr lang="uk-UA" b="1" i="1" dirty="0" smtClean="0"/>
              <a:t>склепінчастої </a:t>
            </a:r>
            <a:r>
              <a:rPr lang="uk-UA" b="1" i="1" dirty="0"/>
              <a:t>звивини (</a:t>
            </a:r>
            <a:r>
              <a:rPr lang="uk-UA" b="1" i="1" dirty="0" err="1"/>
              <a:t>gyrus</a:t>
            </a:r>
            <a:r>
              <a:rPr lang="uk-UA" b="1" i="1" dirty="0"/>
              <a:t> </a:t>
            </a:r>
            <a:r>
              <a:rPr lang="uk-UA" b="1" i="1" dirty="0" err="1"/>
              <a:t>fornicatus</a:t>
            </a:r>
            <a:r>
              <a:rPr lang="uk-UA" b="1" i="1" dirty="0"/>
              <a:t>). </a:t>
            </a:r>
            <a:r>
              <a:rPr lang="uk-UA" dirty="0"/>
              <a:t>У глибині борозни </a:t>
            </a:r>
            <a:r>
              <a:rPr lang="uk-UA" dirty="0" err="1"/>
              <a:t>гіпокампу</a:t>
            </a:r>
            <a:r>
              <a:rPr lang="uk-UA" dirty="0"/>
              <a:t> розташована </a:t>
            </a:r>
            <a:r>
              <a:rPr lang="uk-UA" b="1" i="1" dirty="0"/>
              <a:t>зубчаста звивина (</a:t>
            </a:r>
            <a:r>
              <a:rPr lang="uk-UA" b="1" i="1" dirty="0" err="1"/>
              <a:t>gyrus</a:t>
            </a:r>
            <a:r>
              <a:rPr lang="uk-UA" b="1" i="1" dirty="0"/>
              <a:t> </a:t>
            </a:r>
            <a:r>
              <a:rPr lang="uk-UA" b="1" i="1" dirty="0" err="1"/>
              <a:t>dentatus</a:t>
            </a:r>
            <a:r>
              <a:rPr lang="uk-UA" b="1" i="1" dirty="0" smtClean="0"/>
              <a:t>)</a:t>
            </a:r>
            <a:r>
              <a:rPr lang="uk-UA" dirty="0" smtClean="0"/>
              <a:t>.</a:t>
            </a:r>
          </a:p>
          <a:p>
            <a:r>
              <a:rPr lang="uk-UA" dirty="0"/>
              <a:t>На медіальній поверхні потиличної частки розташовані </a:t>
            </a:r>
            <a:r>
              <a:rPr lang="uk-UA" dirty="0" smtClean="0"/>
              <a:t>дві </a:t>
            </a:r>
            <a:r>
              <a:rPr lang="uk-UA" dirty="0"/>
              <a:t>глибокі борозни: </a:t>
            </a:r>
            <a:r>
              <a:rPr lang="uk-UA" b="1" i="1" dirty="0"/>
              <a:t>тім'яно-потилична борозна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parietooccipitalis</a:t>
            </a:r>
            <a:r>
              <a:rPr lang="uk-UA" b="1" i="1" dirty="0"/>
              <a:t>), </a:t>
            </a:r>
            <a:r>
              <a:rPr lang="uk-UA" dirty="0"/>
              <a:t>що відокремлює </a:t>
            </a:r>
            <a:r>
              <a:rPr lang="uk-UA" dirty="0" smtClean="0"/>
              <a:t>тім'яну </a:t>
            </a:r>
            <a:r>
              <a:rPr lang="uk-UA" dirty="0"/>
              <a:t>частку від потиличної, і </a:t>
            </a:r>
            <a:r>
              <a:rPr lang="uk-UA" b="1" i="1" dirty="0" smtClean="0"/>
              <a:t>шпорна </a:t>
            </a:r>
            <a:r>
              <a:rPr lang="uk-UA" b="1" i="1" dirty="0"/>
              <a:t>борозна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сalcarinus</a:t>
            </a:r>
            <a:r>
              <a:rPr lang="uk-UA" b="1" i="1" dirty="0"/>
              <a:t>)</a:t>
            </a:r>
            <a:r>
              <a:rPr lang="uk-UA" dirty="0"/>
              <a:t>. Остання починається на медіальної поверхні </a:t>
            </a:r>
            <a:r>
              <a:rPr lang="uk-UA" dirty="0" smtClean="0"/>
              <a:t>потиличного полюса </a:t>
            </a:r>
            <a:r>
              <a:rPr lang="uk-UA" dirty="0"/>
              <a:t>і направляється вперед до перешийка поясної звивини. </a:t>
            </a:r>
            <a:endParaRPr lang="uk-UA" dirty="0" smtClean="0"/>
          </a:p>
          <a:p>
            <a:r>
              <a:rPr lang="uk-UA" dirty="0" smtClean="0"/>
              <a:t>Ділянка, </a:t>
            </a:r>
            <a:r>
              <a:rPr lang="uk-UA" dirty="0"/>
              <a:t>що лежить між </a:t>
            </a:r>
            <a:r>
              <a:rPr lang="uk-UA" dirty="0" smtClean="0"/>
              <a:t>тім'яно-потиличною </a:t>
            </a:r>
            <a:r>
              <a:rPr lang="uk-UA" dirty="0"/>
              <a:t>і </a:t>
            </a:r>
            <a:r>
              <a:rPr lang="uk-UA" dirty="0" smtClean="0"/>
              <a:t>шпорною </a:t>
            </a:r>
            <a:r>
              <a:rPr lang="uk-UA" dirty="0"/>
              <a:t>борознами і має форму трикутника, </a:t>
            </a:r>
            <a:r>
              <a:rPr lang="uk-UA" dirty="0" smtClean="0"/>
              <a:t>називається </a:t>
            </a:r>
            <a:r>
              <a:rPr lang="uk-UA" b="1" dirty="0"/>
              <a:t>клином (</a:t>
            </a:r>
            <a:r>
              <a:rPr lang="uk-UA" b="1" dirty="0" err="1"/>
              <a:t>cuneus</a:t>
            </a:r>
            <a:r>
              <a:rPr lang="uk-UA" b="1" dirty="0"/>
              <a:t>). </a:t>
            </a:r>
            <a:endParaRPr lang="ru-RU" b="1" dirty="0"/>
          </a:p>
        </p:txBody>
      </p:sp>
      <p:pic>
        <p:nvPicPr>
          <p:cNvPr id="4" name="Picture 2" descr="ÐÐ°ÑÑÐ¸Ð½ÐºÐ¸ Ð¿Ð¾ Ð·Ð°Ð¿ÑÐ¾ÑÑ Ð¼ÐµÐ´Ð¸Ð°Ð»ÑÐ½Ð°Ñ Ð¿Ð¾Ð²ÐµÑÑÐ½Ð¾ÑÑÑ Ð¼Ð¾Ð·Ð³Ð°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" y="276175"/>
            <a:ext cx="4710652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65" y="3647152"/>
            <a:ext cx="48245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Шпорна </a:t>
            </a:r>
            <a:r>
              <a:rPr lang="uk-UA" dirty="0"/>
              <a:t>борозна обмежує зверху </a:t>
            </a:r>
            <a:r>
              <a:rPr lang="uk-UA" b="1" dirty="0" smtClean="0"/>
              <a:t>язикову </a:t>
            </a:r>
            <a:r>
              <a:rPr lang="uk-UA" b="1" dirty="0"/>
              <a:t>звивину (</a:t>
            </a:r>
            <a:r>
              <a:rPr lang="uk-UA" b="1" dirty="0" err="1"/>
              <a:t>gyrus</a:t>
            </a:r>
            <a:r>
              <a:rPr lang="uk-UA" b="1" dirty="0"/>
              <a:t> </a:t>
            </a:r>
            <a:r>
              <a:rPr lang="uk-UA" b="1" dirty="0" err="1"/>
              <a:t>lingualis</a:t>
            </a:r>
            <a:r>
              <a:rPr lang="uk-UA" b="1" dirty="0"/>
              <a:t>), </a:t>
            </a:r>
            <a:r>
              <a:rPr lang="uk-UA" dirty="0"/>
              <a:t>що простирається від потиличного полюса ззаду до нижньої частини перешийка поясної звивини. Знизу від язикової звивини розташовується </a:t>
            </a:r>
            <a:r>
              <a:rPr lang="uk-UA" b="1" i="1" dirty="0" smtClean="0"/>
              <a:t>колатеральна </a:t>
            </a:r>
            <a:r>
              <a:rPr lang="uk-UA" b="1" i="1" dirty="0"/>
              <a:t>борозна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collateralis</a:t>
            </a:r>
            <a:r>
              <a:rPr lang="uk-UA" b="1" i="1" dirty="0"/>
              <a:t>), </a:t>
            </a:r>
            <a:r>
              <a:rPr lang="uk-UA" dirty="0"/>
              <a:t>що належить вже </a:t>
            </a:r>
            <a:r>
              <a:rPr lang="uk-UA" dirty="0" smtClean="0"/>
              <a:t>на нижньої </a:t>
            </a:r>
            <a:r>
              <a:rPr lang="uk-UA" dirty="0"/>
              <a:t>поверхні півкулі.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331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521" y="12820"/>
            <a:ext cx="9144000" cy="53586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Нижня</a:t>
            </a:r>
            <a:r>
              <a:rPr lang="uk-UA" b="1" dirty="0" smtClean="0"/>
              <a:t> </a:t>
            </a:r>
            <a:r>
              <a:rPr lang="uk-UA" b="1" dirty="0"/>
              <a:t>поверхня </a:t>
            </a:r>
            <a:r>
              <a:rPr lang="uk-UA" b="1" dirty="0" smtClean="0"/>
              <a:t>півкулі </a:t>
            </a:r>
            <a:r>
              <a:rPr lang="uk-UA" b="1" dirty="0"/>
              <a:t>великого </a:t>
            </a:r>
            <a:r>
              <a:rPr lang="uk-UA" b="1" dirty="0" smtClean="0"/>
              <a:t>мозку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476672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На </a:t>
            </a:r>
            <a:r>
              <a:rPr lang="uk-UA" dirty="0"/>
              <a:t>нижній поверхні лобової частки, кілька </a:t>
            </a:r>
            <a:r>
              <a:rPr lang="uk-UA" dirty="0" err="1"/>
              <a:t>латеральніше</a:t>
            </a:r>
            <a:r>
              <a:rPr lang="uk-UA" dirty="0"/>
              <a:t> і паралельно поздовжньої щілини великого мозку, знаходиться </a:t>
            </a:r>
            <a:r>
              <a:rPr lang="uk-UA" b="1" i="1" dirty="0"/>
              <a:t>нюхова борозна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olfactorius</a:t>
            </a:r>
            <a:r>
              <a:rPr lang="uk-UA" b="1" i="1" dirty="0"/>
              <a:t>)</a:t>
            </a:r>
            <a:r>
              <a:rPr lang="uk-UA" dirty="0"/>
              <a:t>. Знизу до неї прилягають </a:t>
            </a:r>
            <a:r>
              <a:rPr lang="uk-UA" b="1" i="1" dirty="0"/>
              <a:t>нюхова цибулина (</a:t>
            </a:r>
            <a:r>
              <a:rPr lang="uk-UA" b="1" i="1" dirty="0" err="1"/>
              <a:t>bulbus</a:t>
            </a:r>
            <a:r>
              <a:rPr lang="uk-UA" b="1" i="1" dirty="0"/>
              <a:t> </a:t>
            </a:r>
            <a:r>
              <a:rPr lang="uk-UA" b="1" i="1" dirty="0" err="1"/>
              <a:t>olfactorius</a:t>
            </a:r>
            <a:r>
              <a:rPr lang="uk-UA" b="1" i="1" dirty="0"/>
              <a:t>)</a:t>
            </a:r>
            <a:r>
              <a:rPr lang="uk-UA" b="1" dirty="0"/>
              <a:t> </a:t>
            </a:r>
            <a:r>
              <a:rPr lang="uk-UA" dirty="0"/>
              <a:t>і </a:t>
            </a:r>
            <a:r>
              <a:rPr lang="uk-UA" b="1" i="1" dirty="0"/>
              <a:t>нюховий тракт (</a:t>
            </a:r>
            <a:r>
              <a:rPr lang="uk-UA" b="1" i="1" dirty="0" err="1"/>
              <a:t>tractus</a:t>
            </a:r>
            <a:r>
              <a:rPr lang="uk-UA" b="1" i="1" dirty="0"/>
              <a:t> </a:t>
            </a:r>
            <a:r>
              <a:rPr lang="uk-UA" b="1" i="1" dirty="0" err="1"/>
              <a:t>olfactorius</a:t>
            </a:r>
            <a:r>
              <a:rPr lang="uk-UA" b="1" i="1" dirty="0"/>
              <a:t>)</a:t>
            </a:r>
            <a:r>
              <a:rPr lang="uk-UA" dirty="0"/>
              <a:t>, що переходить ззаду в </a:t>
            </a:r>
            <a:r>
              <a:rPr lang="uk-UA" b="1" i="1" dirty="0"/>
              <a:t>нюховий трикутник (</a:t>
            </a:r>
            <a:r>
              <a:rPr lang="uk-UA" b="1" i="1" dirty="0" err="1"/>
              <a:t>trigonum</a:t>
            </a:r>
            <a:r>
              <a:rPr lang="uk-UA" b="1" i="1" dirty="0"/>
              <a:t> </a:t>
            </a:r>
            <a:r>
              <a:rPr lang="uk-UA" b="1" i="1" dirty="0" err="1"/>
              <a:t>olfactorium</a:t>
            </a:r>
            <a:r>
              <a:rPr lang="uk-UA" b="1" i="1" dirty="0"/>
              <a:t>), </a:t>
            </a:r>
            <a:r>
              <a:rPr lang="uk-UA" dirty="0"/>
              <a:t>в області якого видно </a:t>
            </a:r>
            <a:r>
              <a:rPr lang="uk-UA" i="1" dirty="0" smtClean="0"/>
              <a:t>медіальна </a:t>
            </a:r>
            <a:r>
              <a:rPr lang="uk-UA" i="1" dirty="0"/>
              <a:t>і латеральна нюхові смужки (</a:t>
            </a:r>
            <a:r>
              <a:rPr lang="uk-UA" i="1" dirty="0" err="1"/>
              <a:t>striae</a:t>
            </a:r>
            <a:r>
              <a:rPr lang="uk-UA" i="1" dirty="0"/>
              <a:t> </a:t>
            </a:r>
            <a:r>
              <a:rPr lang="uk-UA" i="1" dirty="0" err="1"/>
              <a:t>olfactoriae</a:t>
            </a:r>
            <a:r>
              <a:rPr lang="uk-UA" i="1" dirty="0"/>
              <a:t> </a:t>
            </a:r>
            <a:r>
              <a:rPr lang="uk-UA" i="1" dirty="0" err="1"/>
              <a:t>medialis</a:t>
            </a:r>
            <a:r>
              <a:rPr lang="uk-UA" i="1" dirty="0"/>
              <a:t> </a:t>
            </a:r>
            <a:r>
              <a:rPr lang="uk-UA" i="1" dirty="0" err="1"/>
              <a:t>et</a:t>
            </a:r>
            <a:r>
              <a:rPr lang="uk-UA" i="1" dirty="0"/>
              <a:t> </a:t>
            </a:r>
            <a:r>
              <a:rPr lang="uk-UA" i="1" dirty="0" err="1"/>
              <a:t>lateralis</a:t>
            </a:r>
            <a:r>
              <a:rPr lang="uk-UA" i="1" dirty="0"/>
              <a:t>)</a:t>
            </a:r>
            <a:r>
              <a:rPr lang="uk-UA" dirty="0"/>
              <a:t>. </a:t>
            </a:r>
            <a:r>
              <a:rPr lang="uk-UA" dirty="0" smtClean="0"/>
              <a:t>Між </a:t>
            </a:r>
            <a:r>
              <a:rPr lang="uk-UA" b="1" i="1" dirty="0"/>
              <a:t>поздовжньою щілиною великого мозку (</a:t>
            </a:r>
            <a:r>
              <a:rPr lang="uk-UA" b="1" i="1" dirty="0" err="1"/>
              <a:t>fissura</a:t>
            </a:r>
            <a:r>
              <a:rPr lang="uk-UA" b="1" i="1" dirty="0"/>
              <a:t> </a:t>
            </a:r>
            <a:r>
              <a:rPr lang="uk-UA" b="1" i="1" dirty="0" err="1"/>
              <a:t>longitudinalis</a:t>
            </a:r>
            <a:r>
              <a:rPr lang="uk-UA" b="1" i="1" dirty="0"/>
              <a:t> </a:t>
            </a:r>
            <a:r>
              <a:rPr lang="uk-UA" b="1" i="1" dirty="0" err="1"/>
              <a:t>cerebri</a:t>
            </a:r>
            <a:r>
              <a:rPr lang="uk-UA" b="1" i="1" dirty="0"/>
              <a:t>) </a:t>
            </a:r>
            <a:r>
              <a:rPr lang="uk-UA" dirty="0"/>
              <a:t>і </a:t>
            </a:r>
            <a:r>
              <a:rPr lang="uk-UA" b="1" i="1" dirty="0" smtClean="0"/>
              <a:t>нюховою </a:t>
            </a:r>
            <a:r>
              <a:rPr lang="uk-UA" b="1" i="1" dirty="0"/>
              <a:t>борозною</a:t>
            </a:r>
            <a:r>
              <a:rPr lang="uk-UA" dirty="0"/>
              <a:t> лобової частки розташована </a:t>
            </a:r>
            <a:r>
              <a:rPr lang="uk-UA" b="1" i="1" dirty="0"/>
              <a:t>пряма звивина (</a:t>
            </a:r>
            <a:r>
              <a:rPr lang="uk-UA" b="1" i="1" dirty="0" err="1"/>
              <a:t>gyrus</a:t>
            </a:r>
            <a:r>
              <a:rPr lang="uk-UA" b="1" i="1" dirty="0"/>
              <a:t> </a:t>
            </a:r>
            <a:r>
              <a:rPr lang="uk-UA" b="1" i="1" dirty="0" err="1"/>
              <a:t>rectus</a:t>
            </a:r>
            <a:r>
              <a:rPr lang="uk-UA" b="1" i="1" dirty="0"/>
              <a:t>). </a:t>
            </a:r>
            <a:r>
              <a:rPr lang="uk-UA" dirty="0" err="1"/>
              <a:t>Латерально</a:t>
            </a:r>
            <a:r>
              <a:rPr lang="uk-UA" dirty="0"/>
              <a:t> від нюхової борозни лежать </a:t>
            </a:r>
            <a:r>
              <a:rPr lang="uk-UA" b="1" i="1" dirty="0"/>
              <a:t>очноямкові звивини (</a:t>
            </a:r>
            <a:r>
              <a:rPr lang="uk-UA" b="1" i="1" dirty="0" err="1"/>
              <a:t>gyri</a:t>
            </a:r>
            <a:r>
              <a:rPr lang="uk-UA" b="1" i="1" dirty="0"/>
              <a:t> </a:t>
            </a:r>
            <a:r>
              <a:rPr lang="uk-UA" b="1" i="1" dirty="0" err="1"/>
              <a:t>orbitales</a:t>
            </a:r>
            <a:r>
              <a:rPr lang="uk-UA" b="1" i="1" dirty="0"/>
              <a:t>)</a:t>
            </a:r>
            <a:r>
              <a:rPr lang="uk-UA" dirty="0"/>
              <a:t>. </a:t>
            </a:r>
            <a:r>
              <a:rPr lang="uk-UA" b="1" i="1" dirty="0"/>
              <a:t>Потилично-скронева борозна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occipitotemporalis</a:t>
            </a:r>
            <a:r>
              <a:rPr lang="uk-UA" b="1" i="1" dirty="0"/>
              <a:t>) </a:t>
            </a:r>
            <a:r>
              <a:rPr lang="uk-UA" dirty="0"/>
              <a:t>переходить на нижню поверхню скроневої частки, розділяючи </a:t>
            </a:r>
            <a:r>
              <a:rPr lang="uk-UA" b="1" i="1" dirty="0" err="1"/>
              <a:t>парагіпокампальну</a:t>
            </a:r>
            <a:r>
              <a:rPr lang="uk-UA" b="1" i="1" dirty="0"/>
              <a:t> (</a:t>
            </a:r>
            <a:r>
              <a:rPr lang="uk-UA" b="1" i="1" dirty="0" err="1"/>
              <a:t>gyrus</a:t>
            </a:r>
            <a:r>
              <a:rPr lang="uk-UA" b="1" i="1" dirty="0"/>
              <a:t> </a:t>
            </a:r>
            <a:r>
              <a:rPr lang="uk-UA" b="1" i="1" dirty="0" err="1"/>
              <a:t>parahippocampalis</a:t>
            </a:r>
            <a:r>
              <a:rPr lang="uk-UA" b="1" i="1" dirty="0"/>
              <a:t>) </a:t>
            </a:r>
            <a:r>
              <a:rPr lang="uk-UA" dirty="0"/>
              <a:t>і </a:t>
            </a:r>
            <a:r>
              <a:rPr lang="uk-UA" b="1" i="1" dirty="0"/>
              <a:t>медіальну потилично-скроневу звивини (</a:t>
            </a:r>
            <a:r>
              <a:rPr lang="uk-UA" b="1" i="1" dirty="0" err="1"/>
              <a:t>gyrus</a:t>
            </a:r>
            <a:r>
              <a:rPr lang="uk-UA" b="1" i="1" dirty="0"/>
              <a:t> </a:t>
            </a:r>
            <a:r>
              <a:rPr lang="uk-UA" b="1" i="1" dirty="0" err="1"/>
              <a:t>occipitotemporalis</a:t>
            </a:r>
            <a:r>
              <a:rPr lang="uk-UA" b="1" i="1" dirty="0"/>
              <a:t> </a:t>
            </a:r>
            <a:r>
              <a:rPr lang="uk-UA" b="1" i="1" dirty="0" err="1"/>
              <a:t>medialis</a:t>
            </a:r>
            <a:r>
              <a:rPr lang="uk-UA" b="1" i="1" dirty="0"/>
              <a:t>)</a:t>
            </a:r>
            <a:r>
              <a:rPr lang="uk-UA" dirty="0"/>
              <a:t>. </a:t>
            </a:r>
          </a:p>
        </p:txBody>
      </p:sp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24036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6025" y="4549676"/>
            <a:ext cx="43559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Попереду потилично-скроневої </a:t>
            </a:r>
            <a:r>
              <a:rPr lang="uk-UA" dirty="0"/>
              <a:t>борозни знаходиться </a:t>
            </a:r>
            <a:r>
              <a:rPr lang="uk-UA" b="1" i="1" dirty="0"/>
              <a:t>носова борозна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 smtClean="0"/>
              <a:t>rinalis</a:t>
            </a:r>
            <a:r>
              <a:rPr lang="uk-UA" b="1" i="1" dirty="0"/>
              <a:t>), </a:t>
            </a:r>
            <a:r>
              <a:rPr lang="uk-UA" dirty="0"/>
              <a:t>що обмежує передній кінець </a:t>
            </a:r>
            <a:r>
              <a:rPr lang="uk-UA" dirty="0" err="1" smtClean="0"/>
              <a:t>парагіппокампальної</a:t>
            </a:r>
            <a:r>
              <a:rPr lang="uk-UA" dirty="0" smtClean="0"/>
              <a:t> </a:t>
            </a:r>
            <a:r>
              <a:rPr lang="uk-UA" dirty="0"/>
              <a:t>звивини - </a:t>
            </a:r>
            <a:r>
              <a:rPr lang="uk-UA" b="1" i="1" dirty="0"/>
              <a:t>гачок (</a:t>
            </a:r>
            <a:r>
              <a:rPr lang="uk-UA" b="1" i="1" dirty="0" err="1"/>
              <a:t>uncus</a:t>
            </a:r>
            <a:r>
              <a:rPr lang="uk-UA" b="1" i="1" dirty="0"/>
              <a:t>).</a:t>
            </a:r>
            <a:r>
              <a:rPr lang="uk-UA" dirty="0"/>
              <a:t> </a:t>
            </a:r>
            <a:r>
              <a:rPr lang="uk-UA" dirty="0" smtClean="0"/>
              <a:t>Потилично-скронева </a:t>
            </a:r>
            <a:r>
              <a:rPr lang="uk-UA" dirty="0"/>
              <a:t>борозна розділяє </a:t>
            </a:r>
            <a:r>
              <a:rPr lang="uk-UA" b="1" i="1" dirty="0"/>
              <a:t>медіальну і латеральну </a:t>
            </a:r>
            <a:r>
              <a:rPr lang="uk-UA" b="1" i="1" dirty="0" smtClean="0"/>
              <a:t>потилично-скроневі </a:t>
            </a:r>
            <a:r>
              <a:rPr lang="uk-UA" b="1" i="1" dirty="0"/>
              <a:t>звивини (</a:t>
            </a:r>
            <a:r>
              <a:rPr lang="uk-UA" b="1" i="1" dirty="0" err="1"/>
              <a:t>gyri</a:t>
            </a:r>
            <a:r>
              <a:rPr lang="uk-UA" b="1" i="1" dirty="0"/>
              <a:t> </a:t>
            </a:r>
            <a:r>
              <a:rPr lang="uk-UA" b="1" i="1" dirty="0" err="1"/>
              <a:t>occipitotemporales</a:t>
            </a:r>
            <a:r>
              <a:rPr lang="uk-UA" b="1" i="1" dirty="0"/>
              <a:t> </a:t>
            </a:r>
            <a:r>
              <a:rPr lang="uk-UA" b="1" i="1" dirty="0" err="1"/>
              <a:t>medialis</a:t>
            </a:r>
            <a:r>
              <a:rPr lang="uk-UA" b="1" i="1" dirty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/>
              <a:t>lateralis</a:t>
            </a:r>
            <a:r>
              <a:rPr lang="uk-UA" b="1" i="1" dirty="0"/>
              <a:t>).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77444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9"/>
          <a:stretch/>
        </p:blipFill>
        <p:spPr bwMode="auto">
          <a:xfrm>
            <a:off x="32533" y="3245591"/>
            <a:ext cx="3752850" cy="338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16674" y="4406340"/>
            <a:ext cx="537473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Структурами </a:t>
            </a:r>
            <a:r>
              <a:rPr lang="uk-UA" dirty="0" err="1"/>
              <a:t>лімбічної</a:t>
            </a:r>
            <a:r>
              <a:rPr lang="uk-UA" dirty="0"/>
              <a:t> системи </a:t>
            </a:r>
            <a:r>
              <a:rPr lang="uk-UA" dirty="0" smtClean="0"/>
              <a:t>є також передня продірявлена речовина і зубчаста звивина. </a:t>
            </a:r>
          </a:p>
          <a:p>
            <a:r>
              <a:rPr lang="uk-UA" dirty="0" err="1" smtClean="0"/>
              <a:t>Лімбічна</a:t>
            </a:r>
            <a:r>
              <a:rPr lang="uk-UA" dirty="0" smtClean="0"/>
              <a:t> </a:t>
            </a:r>
            <a:r>
              <a:rPr lang="uk-UA" dirty="0"/>
              <a:t>система пов'язана з гіпоталамусом, а через нього з середнім мозком, з корою скроневої та лобової </a:t>
            </a:r>
            <a:r>
              <a:rPr lang="uk-UA" dirty="0" smtClean="0"/>
              <a:t>часток, остання регулює її функції. </a:t>
            </a:r>
          </a:p>
          <a:p>
            <a:r>
              <a:rPr lang="uk-UA" sz="1600" b="1" i="1" dirty="0" err="1" smtClean="0">
                <a:solidFill>
                  <a:schemeClr val="accent6">
                    <a:lumMod val="50000"/>
                  </a:schemeClr>
                </a:solidFill>
              </a:rPr>
              <a:t>Лімбічна</a:t>
            </a:r>
            <a:r>
              <a:rPr lang="uk-UA" sz="16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</a:rPr>
              <a:t>система є морфологічним субстратом, контролюючим емоційну поведінку людини, керуючим його загальним пристосуванням до умов зовнішнього середовища.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41507" y="0"/>
            <a:ext cx="4283968" cy="692696"/>
          </a:xfrm>
        </p:spPr>
        <p:txBody>
          <a:bodyPr>
            <a:normAutofit fontScale="90000"/>
          </a:bodyPr>
          <a:lstStyle/>
          <a:p>
            <a:r>
              <a:rPr lang="uk-UA" b="1" dirty="0" err="1" smtClean="0"/>
              <a:t>Лімбічна</a:t>
            </a:r>
            <a:r>
              <a:rPr lang="uk-UA" b="1" dirty="0" smtClean="0"/>
              <a:t> система </a:t>
            </a:r>
            <a:endParaRPr lang="ru-RU" b="1" dirty="0"/>
          </a:p>
        </p:txBody>
      </p:sp>
      <p:pic>
        <p:nvPicPr>
          <p:cNvPr id="5" name="Рисунок 4" descr="http://vmede.org/sait/content/Anatomija_sapin_3/1_files/mb4_013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896544" cy="32129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196522" y="620688"/>
            <a:ext cx="3573938" cy="37856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1600" dirty="0" smtClean="0"/>
              <a:t>1 - нюховий трикутник; </a:t>
            </a:r>
          </a:p>
          <a:p>
            <a:r>
              <a:rPr lang="uk-UA" sz="1600" dirty="0" smtClean="0"/>
              <a:t>2 - нюховий тракт; </a:t>
            </a:r>
          </a:p>
          <a:p>
            <a:r>
              <a:rPr lang="uk-UA" sz="1600" dirty="0" smtClean="0"/>
              <a:t>3 - нюхова цибулина; </a:t>
            </a:r>
          </a:p>
          <a:p>
            <a:r>
              <a:rPr lang="uk-UA" sz="1600" dirty="0" smtClean="0"/>
              <a:t>4 - </a:t>
            </a:r>
            <a:r>
              <a:rPr lang="uk-UA" sz="1600" dirty="0" err="1" smtClean="0"/>
              <a:t>паратермінальна</a:t>
            </a:r>
            <a:r>
              <a:rPr lang="uk-UA" sz="1600" dirty="0" smtClean="0"/>
              <a:t> звивина; </a:t>
            </a:r>
          </a:p>
          <a:p>
            <a:r>
              <a:rPr lang="uk-UA" sz="1600" dirty="0" smtClean="0"/>
              <a:t>5 - поясна звивина; </a:t>
            </a:r>
          </a:p>
          <a:p>
            <a:r>
              <a:rPr lang="uk-UA" sz="1600" dirty="0" smtClean="0"/>
              <a:t>6 - сірий покрив; </a:t>
            </a:r>
          </a:p>
          <a:p>
            <a:r>
              <a:rPr lang="uk-UA" sz="1600" dirty="0" smtClean="0"/>
              <a:t>7 - склепіння; </a:t>
            </a:r>
          </a:p>
          <a:p>
            <a:r>
              <a:rPr lang="uk-UA" sz="1600" dirty="0" smtClean="0"/>
              <a:t>8 - перешийок поясної звивини; </a:t>
            </a:r>
          </a:p>
          <a:p>
            <a:r>
              <a:rPr lang="uk-UA" sz="1600" dirty="0" smtClean="0"/>
              <a:t>9 - термінальна пластинка; </a:t>
            </a:r>
          </a:p>
          <a:p>
            <a:r>
              <a:rPr lang="uk-UA" sz="1600" dirty="0" smtClean="0"/>
              <a:t>10 - </a:t>
            </a:r>
            <a:r>
              <a:rPr lang="uk-UA" sz="1600" dirty="0" err="1" smtClean="0"/>
              <a:t>парагіпокампальна</a:t>
            </a:r>
            <a:r>
              <a:rPr lang="uk-UA" sz="1600" dirty="0" smtClean="0"/>
              <a:t> звивина; </a:t>
            </a:r>
          </a:p>
          <a:p>
            <a:r>
              <a:rPr lang="uk-UA" sz="1600" dirty="0" smtClean="0"/>
              <a:t>11 - мозкова смужка таламуса; </a:t>
            </a:r>
          </a:p>
          <a:p>
            <a:r>
              <a:rPr lang="uk-UA" sz="1600" dirty="0" smtClean="0"/>
              <a:t>12 - </a:t>
            </a:r>
            <a:r>
              <a:rPr lang="uk-UA" sz="1600" dirty="0" err="1" smtClean="0"/>
              <a:t>гіпокамп</a:t>
            </a:r>
            <a:r>
              <a:rPr lang="uk-UA" sz="1600" dirty="0" smtClean="0"/>
              <a:t>; </a:t>
            </a:r>
          </a:p>
          <a:p>
            <a:r>
              <a:rPr lang="uk-UA" sz="1600" dirty="0" smtClean="0"/>
              <a:t>13 - соскоподібне тіло; </a:t>
            </a:r>
          </a:p>
          <a:p>
            <a:r>
              <a:rPr lang="uk-UA" sz="1600" dirty="0" smtClean="0"/>
              <a:t>14 - мигдалеподібне тіло; </a:t>
            </a:r>
          </a:p>
          <a:p>
            <a:r>
              <a:rPr lang="uk-UA" sz="1600" dirty="0" smtClean="0"/>
              <a:t>15 - гачок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258802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53" y="3435813"/>
            <a:ext cx="54197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ÑÐ¸Ð½Ð°Ð¿Ñ Ð°Ð½Ð°ÑÐ¾Ð¼Ð¸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1" y="908720"/>
            <a:ext cx="439248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Будова кори великого мозку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13855" y="548680"/>
            <a:ext cx="47301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Кора великого мозку </a:t>
            </a:r>
            <a:r>
              <a:rPr lang="uk-UA" dirty="0"/>
              <a:t>утворена сірою речовиною, яка лежить по периферії (на поверхні) півкуль великого мозку. </a:t>
            </a:r>
            <a:endParaRPr lang="uk-UA" dirty="0" smtClean="0"/>
          </a:p>
          <a:p>
            <a:r>
              <a:rPr lang="uk-UA" dirty="0" smtClean="0"/>
              <a:t>У </a:t>
            </a:r>
            <a:r>
              <a:rPr lang="uk-UA" dirty="0"/>
              <a:t>корі головного мозку переважає </a:t>
            </a:r>
            <a:r>
              <a:rPr lang="uk-UA" b="1" i="1" dirty="0" err="1"/>
              <a:t>неокортекс</a:t>
            </a:r>
            <a:r>
              <a:rPr lang="uk-UA" b="1" dirty="0"/>
              <a:t> </a:t>
            </a:r>
            <a:r>
              <a:rPr lang="uk-UA" dirty="0"/>
              <a:t>(близько 90%) - нова кора, старіші (</a:t>
            </a:r>
            <a:r>
              <a:rPr lang="uk-UA" dirty="0" err="1" smtClean="0"/>
              <a:t>онтогенетично</a:t>
            </a:r>
            <a:r>
              <a:rPr lang="uk-UA" dirty="0" smtClean="0"/>
              <a:t>) </a:t>
            </a:r>
            <a:r>
              <a:rPr lang="uk-UA" dirty="0"/>
              <a:t>ділянки кори включають стару кору - </a:t>
            </a:r>
            <a:r>
              <a:rPr lang="uk-UA" b="1" i="1" dirty="0" err="1" smtClean="0"/>
              <a:t>архікортекс</a:t>
            </a:r>
            <a:r>
              <a:rPr lang="uk-UA" dirty="0" smtClean="0"/>
              <a:t> </a:t>
            </a:r>
            <a:r>
              <a:rPr lang="uk-UA" dirty="0"/>
              <a:t>(зубчаста звивина і </a:t>
            </a:r>
            <a:r>
              <a:rPr lang="uk-UA" dirty="0" smtClean="0"/>
              <a:t>основа </a:t>
            </a:r>
            <a:r>
              <a:rPr lang="uk-UA" dirty="0" err="1" smtClean="0"/>
              <a:t>гіпокампу</a:t>
            </a:r>
            <a:r>
              <a:rPr lang="uk-UA" dirty="0"/>
              <a:t>), а також давню кору - </a:t>
            </a:r>
            <a:r>
              <a:rPr lang="uk-UA" b="1" i="1" dirty="0" err="1"/>
              <a:t>палеокортекс</a:t>
            </a:r>
            <a:r>
              <a:rPr lang="uk-UA" b="1" i="1" dirty="0"/>
              <a:t> </a:t>
            </a:r>
            <a:r>
              <a:rPr lang="uk-UA" dirty="0"/>
              <a:t>(</a:t>
            </a:r>
            <a:r>
              <a:rPr lang="uk-UA" dirty="0" err="1" smtClean="0"/>
              <a:t>препіріформна</a:t>
            </a:r>
            <a:r>
              <a:rPr lang="uk-UA" dirty="0" smtClean="0"/>
              <a:t>, </a:t>
            </a:r>
            <a:r>
              <a:rPr lang="uk-UA" dirty="0" err="1" smtClean="0"/>
              <a:t>преамігдалярна</a:t>
            </a:r>
            <a:r>
              <a:rPr lang="uk-UA" dirty="0" smtClean="0"/>
              <a:t> </a:t>
            </a:r>
            <a:r>
              <a:rPr lang="uk-UA" dirty="0"/>
              <a:t>і </a:t>
            </a:r>
            <a:r>
              <a:rPr lang="uk-UA" dirty="0" err="1" smtClean="0"/>
              <a:t>енторінальна</a:t>
            </a:r>
            <a:r>
              <a:rPr lang="uk-UA" dirty="0" smtClean="0"/>
              <a:t> ділянки).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64089" y="3411002"/>
            <a:ext cx="377991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dirty="0">
                <a:solidFill>
                  <a:prstClr val="black"/>
                </a:solidFill>
              </a:rPr>
              <a:t>Товщина кори в різних ділянках півкуль коливається від 1,3 до 5 мм. Найбільш товста кора знаходиться у верхніх ділянках </a:t>
            </a:r>
            <a:r>
              <a:rPr lang="uk-UA" sz="1600" dirty="0" err="1" smtClean="0">
                <a:solidFill>
                  <a:prstClr val="black"/>
                </a:solidFill>
              </a:rPr>
              <a:t>передцентральної</a:t>
            </a:r>
            <a:r>
              <a:rPr lang="uk-UA" sz="1600" dirty="0" smtClean="0">
                <a:solidFill>
                  <a:prstClr val="black"/>
                </a:solidFill>
              </a:rPr>
              <a:t> та </a:t>
            </a:r>
            <a:r>
              <a:rPr lang="uk-UA" sz="1600" dirty="0" err="1" smtClean="0">
                <a:solidFill>
                  <a:prstClr val="black"/>
                </a:solidFill>
              </a:rPr>
              <a:t>постцентральної</a:t>
            </a:r>
            <a:r>
              <a:rPr lang="uk-UA" sz="1600" dirty="0" smtClean="0">
                <a:solidFill>
                  <a:prstClr val="black"/>
                </a:solidFill>
              </a:rPr>
              <a:t> </a:t>
            </a:r>
            <a:r>
              <a:rPr lang="uk-UA" sz="1600" dirty="0">
                <a:solidFill>
                  <a:prstClr val="black"/>
                </a:solidFill>
              </a:rPr>
              <a:t>звивин і у </a:t>
            </a:r>
            <a:r>
              <a:rPr lang="uk-UA" sz="1600" dirty="0" err="1">
                <a:solidFill>
                  <a:prstClr val="black"/>
                </a:solidFill>
              </a:rPr>
              <a:t>парацентральних</a:t>
            </a:r>
            <a:r>
              <a:rPr lang="uk-UA" sz="1600" dirty="0">
                <a:solidFill>
                  <a:prstClr val="black"/>
                </a:solidFill>
              </a:rPr>
              <a:t> </a:t>
            </a:r>
            <a:r>
              <a:rPr lang="uk-UA" sz="1600" dirty="0" smtClean="0">
                <a:solidFill>
                  <a:prstClr val="black"/>
                </a:solidFill>
              </a:rPr>
              <a:t>часточках. </a:t>
            </a:r>
          </a:p>
          <a:p>
            <a:pPr lvl="0"/>
            <a:r>
              <a:rPr lang="uk-UA" sz="1600" dirty="0" smtClean="0">
                <a:solidFill>
                  <a:prstClr val="black"/>
                </a:solidFill>
              </a:rPr>
              <a:t>Площа </a:t>
            </a:r>
            <a:r>
              <a:rPr lang="uk-UA" sz="1600" dirty="0">
                <a:solidFill>
                  <a:prstClr val="black"/>
                </a:solidFill>
              </a:rPr>
              <a:t>поверхні кори півкуль великого мозку у дорослої людини сягає 450 000 см2, 1/3 якої покриває опуклі (видимі) частини звивин і 2 </a:t>
            </a:r>
            <a:r>
              <a:rPr lang="uk-UA" sz="1600" dirty="0" smtClean="0">
                <a:solidFill>
                  <a:prstClr val="black"/>
                </a:solidFill>
              </a:rPr>
              <a:t>/3 - </a:t>
            </a:r>
            <a:r>
              <a:rPr lang="uk-UA" sz="1600" dirty="0">
                <a:solidFill>
                  <a:prstClr val="black"/>
                </a:solidFill>
              </a:rPr>
              <a:t>бічні і нижні стінки борозен. У корі міститься 10-14 </a:t>
            </a:r>
            <a:r>
              <a:rPr lang="uk-UA" sz="1600" dirty="0" err="1">
                <a:solidFill>
                  <a:prstClr val="black"/>
                </a:solidFill>
              </a:rPr>
              <a:t>млрд</a:t>
            </a:r>
            <a:r>
              <a:rPr lang="uk-UA" sz="1600" dirty="0">
                <a:solidFill>
                  <a:prstClr val="black"/>
                </a:solidFill>
              </a:rPr>
              <a:t> нейронів, кожен з них утворює </a:t>
            </a:r>
            <a:r>
              <a:rPr lang="uk-UA" sz="1600" dirty="0" err="1">
                <a:solidFill>
                  <a:prstClr val="black"/>
                </a:solidFill>
              </a:rPr>
              <a:t>синапси</a:t>
            </a:r>
            <a:r>
              <a:rPr lang="uk-UA" sz="1600" dirty="0">
                <a:solidFill>
                  <a:prstClr val="black"/>
                </a:solidFill>
              </a:rPr>
              <a:t> приблизно з 8-10 тис. </a:t>
            </a:r>
            <a:r>
              <a:rPr lang="uk-UA" sz="1600" dirty="0" smtClean="0">
                <a:solidFill>
                  <a:prstClr val="black"/>
                </a:solidFill>
              </a:rPr>
              <a:t>інших </a:t>
            </a:r>
            <a:r>
              <a:rPr lang="uk-UA" sz="1600" dirty="0">
                <a:solidFill>
                  <a:prstClr val="black"/>
                </a:solidFill>
              </a:rPr>
              <a:t>нейронів.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9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ÐÐ°ÑÑÐ¸Ð½ÐºÐ¸ Ð¿Ð¾ Ð·Ð°Ð¿ÑÐ¾ÑÑ ÐºÐ¾ÑÐ° ÐºÐ¾Ð½ÐµÑÐ½Ð¾Ð³Ð¾ Ð¼Ð¾Ð·Ð³Ð°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4" r="44926" b="9669"/>
          <a:stretch/>
        </p:blipFill>
        <p:spPr bwMode="auto">
          <a:xfrm>
            <a:off x="0" y="44624"/>
            <a:ext cx="471601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568712"/>
            <a:ext cx="4324076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/>
              <a:t>Будова і взаємне розташування нейронів неоднаково в різних ділянках кори. Це </a:t>
            </a:r>
            <a:r>
              <a:rPr lang="uk-UA" dirty="0" smtClean="0"/>
              <a:t>визначає </a:t>
            </a:r>
            <a:r>
              <a:rPr lang="uk-UA" b="1" dirty="0" err="1" smtClean="0"/>
              <a:t>нейроцитоархітектоніку</a:t>
            </a:r>
            <a:r>
              <a:rPr lang="uk-UA" b="1" dirty="0" smtClean="0"/>
              <a:t> кори. </a:t>
            </a:r>
            <a:endParaRPr lang="uk-UA" b="1" dirty="0" smtClean="0"/>
          </a:p>
          <a:p>
            <a:r>
              <a:rPr lang="uk-UA" dirty="0" smtClean="0"/>
              <a:t>Клітини </a:t>
            </a:r>
            <a:r>
              <a:rPr lang="uk-UA" dirty="0"/>
              <a:t>більш-менш однакової структури розташовуються у вигляді окремих шарів (пластинок). </a:t>
            </a:r>
            <a:r>
              <a:rPr lang="uk-UA" dirty="0" smtClean="0"/>
              <a:t>У </a:t>
            </a:r>
            <a:r>
              <a:rPr lang="uk-UA" dirty="0"/>
              <a:t>новій корі великого мозку тіла нейронів утворюють 6 шарів. </a:t>
            </a:r>
            <a:endParaRPr lang="uk-UA" dirty="0" smtClean="0"/>
          </a:p>
          <a:p>
            <a:r>
              <a:rPr lang="uk-UA" dirty="0" smtClean="0"/>
              <a:t>В </a:t>
            </a:r>
            <a:r>
              <a:rPr lang="uk-UA" dirty="0"/>
              <a:t>корі головного мозку переважають клітини пірамідної форми різних </a:t>
            </a:r>
            <a:r>
              <a:rPr lang="uk-UA" dirty="0" smtClean="0"/>
              <a:t>розмірів. </a:t>
            </a:r>
            <a:r>
              <a:rPr lang="uk-UA" dirty="0"/>
              <a:t>Дрібні пірамідні клітини, </a:t>
            </a:r>
            <a:r>
              <a:rPr lang="uk-UA" dirty="0" smtClean="0"/>
              <a:t>що розташовані </a:t>
            </a:r>
            <a:r>
              <a:rPr lang="uk-UA" dirty="0"/>
              <a:t>у всіх шарах кори, є </a:t>
            </a:r>
            <a:r>
              <a:rPr lang="uk-UA" b="1" i="1" dirty="0" smtClean="0"/>
              <a:t>асоціативними, </a:t>
            </a:r>
            <a:r>
              <a:rPr lang="uk-UA" dirty="0"/>
              <a:t>або</a:t>
            </a:r>
            <a:r>
              <a:rPr lang="uk-UA" b="1" i="1" dirty="0"/>
              <a:t> </a:t>
            </a:r>
            <a:r>
              <a:rPr lang="uk-UA" b="1" i="1" dirty="0" err="1"/>
              <a:t>комісуральними</a:t>
            </a:r>
            <a:r>
              <a:rPr lang="uk-UA" b="1" i="1" dirty="0"/>
              <a:t> вставними нейронами</a:t>
            </a:r>
            <a:r>
              <a:rPr lang="uk-UA" dirty="0"/>
              <a:t>.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1337" y="4653136"/>
            <a:ext cx="8938755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/>
              <a:t>У кожному клітинному шарі, крім нервових клітин, розташовуються нервові волокна. Будова і щільність їх залягання також неоднакові в різних відділах кори. Особливості розподілу волокон в корі головного мозку визначають терміном «</a:t>
            </a:r>
            <a:r>
              <a:rPr lang="uk-UA" b="1" dirty="0" err="1"/>
              <a:t>мієлоархітектоніка</a:t>
            </a:r>
            <a:r>
              <a:rPr lang="uk-UA" dirty="0"/>
              <a:t>». </a:t>
            </a:r>
            <a:endParaRPr lang="ru-RU" dirty="0"/>
          </a:p>
          <a:p>
            <a:r>
              <a:rPr lang="uk-UA" dirty="0"/>
              <a:t>Волокна півкуль великого мозку підрозділяються </a:t>
            </a:r>
            <a:r>
              <a:rPr lang="uk-UA" dirty="0" smtClean="0"/>
              <a:t>на: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err="1" smtClean="0"/>
              <a:t>комісуральні</a:t>
            </a:r>
            <a:r>
              <a:rPr lang="uk-UA" dirty="0"/>
              <a:t>, які з'єднують між собою ділянки кори обох півкуль,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smtClean="0"/>
              <a:t>асоціативні</a:t>
            </a:r>
            <a:r>
              <a:rPr lang="uk-UA" dirty="0"/>
              <a:t>, що з'єднують різні функціональні зони кори однієї півкулі,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smtClean="0"/>
              <a:t>проекційні</a:t>
            </a:r>
            <a:r>
              <a:rPr lang="uk-UA" dirty="0"/>
              <a:t>, які з'єднують кору великого мозку з відділами мозку нижчого рівня.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9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ru-RU" sz="3600" b="1" dirty="0"/>
              <a:t>Будова кори </a:t>
            </a:r>
            <a:r>
              <a:rPr lang="ru-RU" sz="3600" b="1" dirty="0" err="1"/>
              <a:t>півкуль</a:t>
            </a:r>
            <a:r>
              <a:rPr lang="ru-RU" sz="3600" b="1" dirty="0"/>
              <a:t> великого </a:t>
            </a:r>
            <a:r>
              <a:rPr lang="ru-RU" sz="3600" b="1" dirty="0" err="1"/>
              <a:t>мозку</a:t>
            </a:r>
            <a:r>
              <a:rPr lang="ru-RU" sz="3600" b="1" dirty="0"/>
              <a:t> (схема)</a:t>
            </a:r>
          </a:p>
        </p:txBody>
      </p:sp>
      <p:pic>
        <p:nvPicPr>
          <p:cNvPr id="3" name="Рисунок 2" descr="http://vmede.org/sait/content/Anatomija_sapin_3/1_files/mb4_098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2" y="1191234"/>
            <a:ext cx="5057140" cy="54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291497" y="1340768"/>
            <a:ext cx="3851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 </a:t>
            </a:r>
            <a:r>
              <a:rPr lang="ru-RU" dirty="0"/>
              <a:t>- </a:t>
            </a:r>
            <a:r>
              <a:rPr lang="ru-RU" dirty="0" err="1"/>
              <a:t>шари</a:t>
            </a:r>
            <a:r>
              <a:rPr lang="ru-RU" dirty="0"/>
              <a:t> (пластинки) </a:t>
            </a:r>
            <a:r>
              <a:rPr lang="ru-RU" dirty="0" err="1"/>
              <a:t>клітин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Б </a:t>
            </a:r>
            <a:r>
              <a:rPr lang="ru-RU" dirty="0"/>
              <a:t>- </a:t>
            </a:r>
            <a:r>
              <a:rPr lang="ru-RU" dirty="0" err="1"/>
              <a:t>типи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- </a:t>
            </a:r>
            <a:r>
              <a:rPr lang="ru-RU" dirty="0" err="1"/>
              <a:t>шари</a:t>
            </a:r>
            <a:r>
              <a:rPr lang="ru-RU" dirty="0"/>
              <a:t> волокон; </a:t>
            </a:r>
            <a:endParaRPr lang="ru-RU" dirty="0" smtClean="0"/>
          </a:p>
          <a:p>
            <a:r>
              <a:rPr lang="en-US" dirty="0" smtClean="0"/>
              <a:t>I </a:t>
            </a:r>
            <a:r>
              <a:rPr lang="en-US" dirty="0"/>
              <a:t>- </a:t>
            </a:r>
            <a:r>
              <a:rPr lang="ru-RU" dirty="0" err="1"/>
              <a:t>молекулярна</a:t>
            </a:r>
            <a:r>
              <a:rPr lang="ru-RU" dirty="0"/>
              <a:t> </a:t>
            </a:r>
            <a:r>
              <a:rPr lang="ru-RU" dirty="0" smtClean="0"/>
              <a:t>пластинка</a:t>
            </a:r>
            <a:r>
              <a:rPr lang="ru-RU" dirty="0"/>
              <a:t>; </a:t>
            </a:r>
            <a:endParaRPr lang="ru-RU" dirty="0" smtClean="0"/>
          </a:p>
          <a:p>
            <a:r>
              <a:rPr lang="en-US" dirty="0" smtClean="0"/>
              <a:t>II </a:t>
            </a:r>
            <a:r>
              <a:rPr lang="en-US" dirty="0"/>
              <a:t>- </a:t>
            </a:r>
            <a:r>
              <a:rPr lang="ru-RU" dirty="0" err="1"/>
              <a:t>зовнішня</a:t>
            </a:r>
            <a:r>
              <a:rPr lang="ru-RU" dirty="0"/>
              <a:t> зерниста пластинка; </a:t>
            </a:r>
            <a:endParaRPr lang="ru-RU" dirty="0" smtClean="0"/>
          </a:p>
          <a:p>
            <a:r>
              <a:rPr lang="en-US" dirty="0" smtClean="0"/>
              <a:t>III </a:t>
            </a:r>
            <a:r>
              <a:rPr lang="en-US" dirty="0"/>
              <a:t>- </a:t>
            </a:r>
            <a:r>
              <a:rPr lang="ru-RU" dirty="0" err="1"/>
              <a:t>зовнішня</a:t>
            </a:r>
            <a:r>
              <a:rPr lang="ru-RU" dirty="0"/>
              <a:t> </a:t>
            </a:r>
            <a:r>
              <a:rPr lang="ru-RU" dirty="0" err="1"/>
              <a:t>пірамідна</a:t>
            </a:r>
            <a:r>
              <a:rPr lang="ru-RU" dirty="0"/>
              <a:t> </a:t>
            </a:r>
            <a:r>
              <a:rPr lang="ru-RU" dirty="0" smtClean="0"/>
              <a:t>пластинка</a:t>
            </a:r>
            <a:r>
              <a:rPr lang="ru-RU" dirty="0"/>
              <a:t>; </a:t>
            </a:r>
            <a:endParaRPr lang="ru-RU" dirty="0" smtClean="0"/>
          </a:p>
          <a:p>
            <a:r>
              <a:rPr lang="en-US" dirty="0" smtClean="0"/>
              <a:t>IV </a:t>
            </a:r>
            <a:r>
              <a:rPr lang="en-US" dirty="0"/>
              <a:t>- </a:t>
            </a:r>
            <a:r>
              <a:rPr lang="ru-RU" dirty="0" err="1"/>
              <a:t>внутрішня</a:t>
            </a:r>
            <a:r>
              <a:rPr lang="ru-RU" dirty="0"/>
              <a:t> зерниста пластинка; </a:t>
            </a:r>
            <a:endParaRPr lang="ru-RU" dirty="0" smtClean="0"/>
          </a:p>
          <a:p>
            <a:r>
              <a:rPr lang="en-US" dirty="0" smtClean="0"/>
              <a:t>V </a:t>
            </a:r>
            <a:r>
              <a:rPr lang="en-US" dirty="0"/>
              <a:t>- </a:t>
            </a:r>
            <a:r>
              <a:rPr lang="ru-RU" dirty="0" err="1"/>
              <a:t>внутрішня</a:t>
            </a:r>
            <a:r>
              <a:rPr lang="ru-RU" dirty="0"/>
              <a:t> </a:t>
            </a:r>
            <a:r>
              <a:rPr lang="ru-RU" dirty="0" err="1"/>
              <a:t>пірамідна</a:t>
            </a:r>
            <a:r>
              <a:rPr lang="ru-RU" dirty="0"/>
              <a:t> пластинка; </a:t>
            </a:r>
          </a:p>
          <a:p>
            <a:r>
              <a:rPr lang="en-US" dirty="0" smtClean="0"/>
              <a:t>VI </a:t>
            </a:r>
            <a:r>
              <a:rPr lang="en-US" dirty="0"/>
              <a:t>- </a:t>
            </a:r>
            <a:r>
              <a:rPr lang="ru-RU" dirty="0" err="1"/>
              <a:t>мультиформна</a:t>
            </a:r>
            <a:r>
              <a:rPr lang="ru-RU" dirty="0"/>
              <a:t> пластинка; </a:t>
            </a:r>
            <a:endParaRPr lang="ru-RU" dirty="0" smtClean="0"/>
          </a:p>
          <a:p>
            <a:r>
              <a:rPr lang="en-US" dirty="0" smtClean="0"/>
              <a:t>VII </a:t>
            </a:r>
            <a:r>
              <a:rPr lang="en-US" dirty="0"/>
              <a:t>- </a:t>
            </a:r>
            <a:r>
              <a:rPr lang="ru-RU" dirty="0" err="1"/>
              <a:t>смужка</a:t>
            </a:r>
            <a:r>
              <a:rPr lang="ru-RU" dirty="0"/>
              <a:t> </a:t>
            </a:r>
            <a:r>
              <a:rPr lang="ru-RU" dirty="0" err="1"/>
              <a:t>молекулярної</a:t>
            </a:r>
            <a:r>
              <a:rPr lang="ru-RU" dirty="0"/>
              <a:t> пластинки; </a:t>
            </a:r>
            <a:r>
              <a:rPr lang="en-US" dirty="0"/>
              <a:t>VIII - </a:t>
            </a:r>
            <a:r>
              <a:rPr lang="ru-RU" dirty="0" err="1"/>
              <a:t>смужка</a:t>
            </a:r>
            <a:r>
              <a:rPr lang="ru-RU" dirty="0"/>
              <a:t> </a:t>
            </a:r>
            <a:r>
              <a:rPr lang="ru-RU" dirty="0" err="1"/>
              <a:t>зовнішньої</a:t>
            </a:r>
            <a:r>
              <a:rPr lang="ru-RU" dirty="0"/>
              <a:t> </a:t>
            </a:r>
            <a:r>
              <a:rPr lang="ru-RU" dirty="0" err="1"/>
              <a:t>зернистої</a:t>
            </a:r>
            <a:r>
              <a:rPr lang="ru-RU" dirty="0"/>
              <a:t> пластинки; </a:t>
            </a:r>
            <a:endParaRPr lang="ru-RU" dirty="0" smtClean="0"/>
          </a:p>
          <a:p>
            <a:r>
              <a:rPr lang="en-US" dirty="0" smtClean="0"/>
              <a:t>IX </a:t>
            </a:r>
            <a:r>
              <a:rPr lang="en-US" dirty="0"/>
              <a:t>- </a:t>
            </a:r>
            <a:r>
              <a:rPr lang="ru-RU" dirty="0" err="1"/>
              <a:t>смужка</a:t>
            </a:r>
            <a:r>
              <a:rPr lang="ru-RU" dirty="0"/>
              <a:t> </a:t>
            </a:r>
            <a:r>
              <a:rPr lang="ru-RU" dirty="0" err="1"/>
              <a:t>внутрішньої</a:t>
            </a:r>
            <a:r>
              <a:rPr lang="ru-RU" dirty="0"/>
              <a:t> </a:t>
            </a:r>
            <a:r>
              <a:rPr lang="ru-RU" dirty="0" err="1"/>
              <a:t>зернистої</a:t>
            </a:r>
            <a:r>
              <a:rPr lang="ru-RU" dirty="0"/>
              <a:t> пластинки; </a:t>
            </a:r>
            <a:endParaRPr lang="ru-RU" dirty="0" smtClean="0"/>
          </a:p>
          <a:p>
            <a:r>
              <a:rPr lang="ru-RU" dirty="0" smtClean="0"/>
              <a:t>Х </a:t>
            </a:r>
            <a:r>
              <a:rPr lang="ru-RU" dirty="0"/>
              <a:t>- </a:t>
            </a:r>
            <a:r>
              <a:rPr lang="ru-RU" dirty="0" err="1"/>
              <a:t>смужка</a:t>
            </a:r>
            <a:r>
              <a:rPr lang="ru-RU" dirty="0"/>
              <a:t> </a:t>
            </a:r>
            <a:r>
              <a:rPr lang="ru-RU" dirty="0" err="1"/>
              <a:t>внутрішньої</a:t>
            </a:r>
            <a:r>
              <a:rPr lang="ru-RU" dirty="0"/>
              <a:t> </a:t>
            </a:r>
            <a:r>
              <a:rPr lang="ru-RU" dirty="0" err="1"/>
              <a:t>пірамідної</a:t>
            </a:r>
            <a:r>
              <a:rPr lang="ru-RU" dirty="0"/>
              <a:t> пластинки</a:t>
            </a:r>
          </a:p>
        </p:txBody>
      </p:sp>
    </p:spTree>
    <p:extLst>
      <p:ext uri="{BB962C8B-B14F-4D97-AF65-F5344CB8AC3E}">
        <p14:creationId xmlns:p14="http://schemas.microsoft.com/office/powerpoint/2010/main" val="411401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uk-UA" sz="5400" b="1" i="1" dirty="0"/>
              <a:t>Локалізація функцій в корі півкуль великого </a:t>
            </a:r>
            <a:r>
              <a:rPr lang="uk-UA" sz="5400" b="1" i="1" dirty="0" smtClean="0"/>
              <a:t>мозку</a:t>
            </a:r>
            <a:endParaRPr lang="ru-RU" sz="5400" dirty="0"/>
          </a:p>
        </p:txBody>
      </p:sp>
      <p:pic>
        <p:nvPicPr>
          <p:cNvPr id="1638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t="5531" r="1309" b="7251"/>
          <a:stretch/>
        </p:blipFill>
        <p:spPr bwMode="auto">
          <a:xfrm>
            <a:off x="128187" y="1772816"/>
            <a:ext cx="8896172" cy="49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22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80" y="404664"/>
            <a:ext cx="4760344" cy="607868"/>
          </a:xfrm>
        </p:spPr>
        <p:txBody>
          <a:bodyPr>
            <a:noAutofit/>
          </a:bodyPr>
          <a:lstStyle/>
          <a:p>
            <a:r>
              <a:rPr lang="uk-UA" b="1" dirty="0"/>
              <a:t>Кінцевий мозок (</a:t>
            </a:r>
            <a:r>
              <a:rPr lang="uk-UA" b="1" dirty="0" err="1"/>
              <a:t>telencephalon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0"/>
            <a:ext cx="435175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Кінцевий мозок </a:t>
            </a:r>
            <a:r>
              <a:rPr lang="uk-UA" dirty="0" smtClean="0"/>
              <a:t>складається </a:t>
            </a:r>
            <a:r>
              <a:rPr lang="uk-UA" dirty="0"/>
              <a:t>з </a:t>
            </a:r>
            <a:r>
              <a:rPr lang="uk-UA" dirty="0" smtClean="0"/>
              <a:t>2-х </a:t>
            </a:r>
            <a:r>
              <a:rPr lang="uk-UA" dirty="0"/>
              <a:t>півкуль. </a:t>
            </a:r>
            <a:endParaRPr lang="uk-UA" dirty="0" smtClean="0"/>
          </a:p>
          <a:p>
            <a:r>
              <a:rPr lang="uk-UA" u="sng" dirty="0" smtClean="0"/>
              <a:t>Півкулі </a:t>
            </a:r>
            <a:r>
              <a:rPr lang="uk-UA" u="sng" dirty="0"/>
              <a:t>великого мозку </a:t>
            </a:r>
            <a:r>
              <a:rPr lang="uk-UA" u="sng" dirty="0" smtClean="0"/>
              <a:t>з'єднують: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мозолисте тіло, що розташоване в </a:t>
            </a:r>
            <a:r>
              <a:rPr lang="uk-UA" dirty="0"/>
              <a:t>глибині поздовжньої </a:t>
            </a:r>
            <a:r>
              <a:rPr lang="uk-UA" dirty="0" smtClean="0"/>
              <a:t>щілини;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передня спайка;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задня </a:t>
            </a:r>
            <a:r>
              <a:rPr lang="uk-UA" dirty="0"/>
              <a:t>спайка;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спайка склепіння. </a:t>
            </a:r>
          </a:p>
          <a:p>
            <a:r>
              <a:rPr lang="uk-UA" u="sng" dirty="0" smtClean="0"/>
              <a:t>У кожній </a:t>
            </a:r>
            <a:r>
              <a:rPr lang="uk-UA" u="sng" dirty="0"/>
              <a:t>півкулі виділяються три полюси: </a:t>
            </a:r>
            <a:endParaRPr lang="uk-UA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лобовий;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потиличний;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скроневий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u="sng" dirty="0" smtClean="0"/>
              <a:t>Три краї: </a:t>
            </a:r>
            <a:endParaRPr lang="uk-UA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верхній;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нижній;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медіальний. </a:t>
            </a:r>
          </a:p>
          <a:p>
            <a:r>
              <a:rPr lang="uk-UA" u="sng" dirty="0" smtClean="0"/>
              <a:t>Краї ділять півкулю </a:t>
            </a:r>
            <a:r>
              <a:rPr lang="uk-UA" u="sng" dirty="0"/>
              <a:t>на три поверхні: </a:t>
            </a:r>
            <a:endParaRPr lang="uk-UA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err="1" smtClean="0"/>
              <a:t>верхньо-латеральну</a:t>
            </a:r>
            <a:r>
              <a:rPr lang="uk-UA" dirty="0" smtClean="0"/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медіальну;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нижню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u="sng" dirty="0" smtClean="0"/>
              <a:t>Кожна </a:t>
            </a:r>
            <a:r>
              <a:rPr lang="uk-UA" u="sng" dirty="0"/>
              <a:t>півкуля ділиться на частки: </a:t>
            </a:r>
            <a:endParaRPr lang="uk-UA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лобову;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тім'яну;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скроневу;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потиличну</a:t>
            </a:r>
            <a:r>
              <a:rPr lang="uk-UA" dirty="0"/>
              <a:t>. </a:t>
            </a:r>
            <a:endParaRPr lang="ru-RU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" y="1916832"/>
            <a:ext cx="4760344" cy="387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39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5163"/>
          </a:xfrm>
        </p:spPr>
        <p:txBody>
          <a:bodyPr>
            <a:noAutofit/>
          </a:bodyPr>
          <a:lstStyle/>
          <a:p>
            <a:r>
              <a:rPr lang="ru-RU" sz="2400" b="1" dirty="0" err="1" smtClean="0"/>
              <a:t>Цитоархітектонічні</a:t>
            </a:r>
            <a:r>
              <a:rPr lang="ru-RU" sz="2400" b="1" dirty="0" smtClean="0"/>
              <a:t> </a:t>
            </a:r>
            <a:r>
              <a:rPr lang="ru-RU" sz="2400" b="1" dirty="0"/>
              <a:t>поля </a:t>
            </a:r>
            <a:r>
              <a:rPr lang="ru-RU" sz="2400" b="1" dirty="0" err="1"/>
              <a:t>лівої</a:t>
            </a:r>
            <a:r>
              <a:rPr lang="ru-RU" sz="2400" b="1" dirty="0"/>
              <a:t> </a:t>
            </a:r>
            <a:r>
              <a:rPr lang="ru-RU" sz="2400" b="1" dirty="0" err="1"/>
              <a:t>півкулі</a:t>
            </a:r>
            <a:r>
              <a:rPr lang="ru-RU" sz="2400" b="1" dirty="0"/>
              <a:t> великого </a:t>
            </a:r>
            <a:r>
              <a:rPr lang="ru-RU" sz="2400" b="1" dirty="0" err="1"/>
              <a:t>мозку</a:t>
            </a:r>
            <a:r>
              <a:rPr lang="ru-RU" sz="2400" b="1" dirty="0"/>
              <a:t>; </a:t>
            </a:r>
            <a:r>
              <a:rPr lang="ru-RU" sz="2400" b="1" dirty="0" err="1" smtClean="0"/>
              <a:t>верхньолатеральна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поверхня</a:t>
            </a:r>
            <a:r>
              <a:rPr lang="ru-RU" sz="2400" b="1" dirty="0"/>
              <a:t> </a:t>
            </a:r>
            <a:r>
              <a:rPr lang="ru-RU" sz="2400" b="1" dirty="0" smtClean="0"/>
              <a:t>(цифрами </a:t>
            </a:r>
            <a:r>
              <a:rPr lang="ru-RU" sz="2400" b="1" dirty="0" err="1"/>
              <a:t>позначені</a:t>
            </a:r>
            <a:r>
              <a:rPr lang="ru-RU" sz="2400" b="1" dirty="0"/>
              <a:t> </a:t>
            </a:r>
            <a:r>
              <a:rPr lang="ru-RU" sz="2400" b="1" dirty="0" err="1"/>
              <a:t>номери</a:t>
            </a:r>
            <a:r>
              <a:rPr lang="ru-RU" sz="2400" b="1" dirty="0"/>
              <a:t> </a:t>
            </a:r>
            <a:r>
              <a:rPr lang="ru-RU" sz="2400" b="1" dirty="0" err="1"/>
              <a:t>полів</a:t>
            </a:r>
            <a:r>
              <a:rPr lang="ru-RU" sz="2400" b="1" dirty="0"/>
              <a:t>)</a:t>
            </a:r>
          </a:p>
        </p:txBody>
      </p:sp>
      <p:pic>
        <p:nvPicPr>
          <p:cNvPr id="3" name="Рисунок 2" descr="http://vmede.org/sait/content/Anatomija_sapin_3/1_files/mb4_071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5616624" cy="32249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796136" y="1052736"/>
            <a:ext cx="3232834" cy="33239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uk-UA" sz="1400" dirty="0"/>
              <a:t>У корі </a:t>
            </a:r>
            <a:r>
              <a:rPr lang="uk-UA" sz="1400" dirty="0" err="1"/>
              <a:t>зацентральної</a:t>
            </a:r>
            <a:r>
              <a:rPr lang="uk-UA" sz="1400" dirty="0"/>
              <a:t> звивини (поля 1, 23) і верхньої тім'яної часточки (поля 5, 7) залягають </a:t>
            </a:r>
            <a:r>
              <a:rPr lang="uk-UA" sz="1400" i="1" dirty="0"/>
              <a:t>ядра коркового аналізатора </a:t>
            </a:r>
            <a:r>
              <a:rPr lang="uk-UA" sz="1400" i="1" dirty="0" err="1"/>
              <a:t>пропріоцептивної</a:t>
            </a:r>
            <a:r>
              <a:rPr lang="uk-UA" sz="1400" i="1" dirty="0"/>
              <a:t> та загальної чутливості (температурної, больової, </a:t>
            </a:r>
            <a:r>
              <a:rPr lang="uk-UA" sz="1400" i="1" dirty="0" smtClean="0"/>
              <a:t>дотикової).</a:t>
            </a:r>
            <a:r>
              <a:rPr lang="uk-UA" sz="1400" dirty="0" smtClean="0"/>
              <a:t> </a:t>
            </a:r>
          </a:p>
          <a:p>
            <a:r>
              <a:rPr lang="uk-UA" sz="1400" i="1" dirty="0"/>
              <a:t>Ядро рухового аналізатора</a:t>
            </a:r>
            <a:r>
              <a:rPr lang="uk-UA" sz="1400" dirty="0"/>
              <a:t> знаходиться в </a:t>
            </a:r>
            <a:r>
              <a:rPr lang="uk-UA" sz="1400" dirty="0" err="1"/>
              <a:t>передцентральній</a:t>
            </a:r>
            <a:r>
              <a:rPr lang="uk-UA" sz="1400" dirty="0"/>
              <a:t> звивині (поля 4 і 67) </a:t>
            </a:r>
            <a:r>
              <a:rPr lang="uk-UA" sz="1400" dirty="0" err="1"/>
              <a:t>і</a:t>
            </a:r>
            <a:r>
              <a:rPr lang="uk-UA" sz="1400" dirty="0"/>
              <a:t> </a:t>
            </a:r>
            <a:r>
              <a:rPr lang="uk-UA" sz="1400" dirty="0" err="1"/>
              <a:t>парацентральній</a:t>
            </a:r>
            <a:r>
              <a:rPr lang="uk-UA" sz="1400" dirty="0"/>
              <a:t> часточці на медіальній поверхні </a:t>
            </a:r>
            <a:r>
              <a:rPr lang="uk-UA" sz="1400" dirty="0" smtClean="0"/>
              <a:t>півкулі. </a:t>
            </a:r>
          </a:p>
          <a:p>
            <a:r>
              <a:rPr lang="uk-UA" sz="1400" dirty="0"/>
              <a:t>В глибині латеральної борозни, на </a:t>
            </a:r>
            <a:r>
              <a:rPr lang="uk-UA" sz="1400" dirty="0" smtClean="0"/>
              <a:t>зверненій до </a:t>
            </a:r>
            <a:r>
              <a:rPr lang="uk-UA" sz="1400" dirty="0"/>
              <a:t>острівця стороні </a:t>
            </a:r>
            <a:r>
              <a:rPr lang="uk-UA" sz="1400" dirty="0" smtClean="0"/>
              <a:t>верхньої </a:t>
            </a:r>
            <a:r>
              <a:rPr lang="uk-UA" sz="1400" dirty="0"/>
              <a:t>скроневої звивини (поля 41, 42), знаходиться </a:t>
            </a:r>
            <a:r>
              <a:rPr lang="uk-UA" sz="1400" i="1" dirty="0"/>
              <a:t>ядро слухового аналізатора 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509120"/>
            <a:ext cx="8921466" cy="224676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uk-UA" sz="1400" i="1" dirty="0"/>
              <a:t>Ядро зорового аналізатора</a:t>
            </a:r>
            <a:r>
              <a:rPr lang="uk-UA" sz="1400" dirty="0"/>
              <a:t> розташовується на медіальній стороні потиличної частки півкулі великого мозку, по обидва боки шпорної борозни (поля 17, 18, 19). </a:t>
            </a:r>
            <a:endParaRPr lang="uk-UA" sz="1400" dirty="0" smtClean="0"/>
          </a:p>
          <a:p>
            <a:r>
              <a:rPr lang="uk-UA" sz="1400" i="1" dirty="0" smtClean="0"/>
              <a:t>Ядро </a:t>
            </a:r>
            <a:r>
              <a:rPr lang="uk-UA" sz="1400" i="1" dirty="0"/>
              <a:t>аналізатора, що забезпечує функцію одночасного повороту голови і очей в протилежний бік</a:t>
            </a:r>
            <a:r>
              <a:rPr lang="uk-UA" sz="1400" dirty="0"/>
              <a:t>, знаходиться в задніх відділах середньої лобової звивини </a:t>
            </a:r>
            <a:r>
              <a:rPr lang="uk-UA" sz="1400" dirty="0" smtClean="0"/>
              <a:t>(поле </a:t>
            </a:r>
            <a:r>
              <a:rPr lang="uk-UA" sz="1400" dirty="0"/>
              <a:t>8). </a:t>
            </a:r>
            <a:endParaRPr lang="uk-UA" sz="1400" dirty="0" smtClean="0"/>
          </a:p>
          <a:p>
            <a:r>
              <a:rPr lang="uk-UA" sz="1400" dirty="0"/>
              <a:t>В області нижньої тім'яної </a:t>
            </a:r>
            <a:r>
              <a:rPr lang="uk-UA" sz="1400" dirty="0" smtClean="0"/>
              <a:t>дольки</a:t>
            </a:r>
            <a:r>
              <a:rPr lang="uk-UA" sz="1400" dirty="0"/>
              <a:t> </a:t>
            </a:r>
            <a:r>
              <a:rPr lang="uk-UA" sz="1400" dirty="0" smtClean="0"/>
              <a:t>(поле </a:t>
            </a:r>
            <a:r>
              <a:rPr lang="uk-UA" sz="1400" dirty="0"/>
              <a:t>40</a:t>
            </a:r>
            <a:r>
              <a:rPr lang="uk-UA" sz="1400" dirty="0" smtClean="0"/>
              <a:t>) </a:t>
            </a:r>
            <a:r>
              <a:rPr lang="uk-UA" sz="1400" dirty="0"/>
              <a:t>знаходиться </a:t>
            </a:r>
            <a:r>
              <a:rPr lang="uk-UA" sz="1400" i="1" dirty="0"/>
              <a:t>асиметричне (у </a:t>
            </a:r>
            <a:r>
              <a:rPr lang="uk-UA" sz="1400" i="1" dirty="0" err="1"/>
              <a:t>правшів</a:t>
            </a:r>
            <a:r>
              <a:rPr lang="uk-UA" sz="1400" i="1" dirty="0"/>
              <a:t> - в лівій, а у </a:t>
            </a:r>
            <a:r>
              <a:rPr lang="uk-UA" sz="1400" i="1" dirty="0" err="1"/>
              <a:t>лівшів</a:t>
            </a:r>
            <a:r>
              <a:rPr lang="uk-UA" sz="1400" i="1" dirty="0"/>
              <a:t> - у правій півкулі) ядро рухового аналізатора, що здійснює координацію всіх цілеспрямованих складних комбінованих рухів</a:t>
            </a:r>
            <a:r>
              <a:rPr lang="uk-UA" sz="1400" dirty="0"/>
              <a:t>. </a:t>
            </a:r>
            <a:endParaRPr lang="uk-UA" sz="1400" dirty="0" smtClean="0"/>
          </a:p>
          <a:p>
            <a:r>
              <a:rPr lang="uk-UA" sz="1400" dirty="0"/>
              <a:t>У корі верхньої тім'яної дольки (поле 7) знаходиться </a:t>
            </a:r>
            <a:r>
              <a:rPr lang="uk-UA" sz="1400" i="1" dirty="0"/>
              <a:t>ядро шкірного аналізатора - </a:t>
            </a:r>
            <a:r>
              <a:rPr lang="uk-UA" sz="1400" i="1" dirty="0" err="1"/>
              <a:t>стереогноза</a:t>
            </a:r>
            <a:r>
              <a:rPr lang="uk-UA" sz="1400" i="1" dirty="0"/>
              <a:t> (впізнавання предмета на дотик)</a:t>
            </a:r>
            <a:r>
              <a:rPr lang="uk-UA" sz="1400" dirty="0"/>
              <a:t>. </a:t>
            </a:r>
            <a:endParaRPr lang="uk-UA" sz="1400" dirty="0" smtClean="0"/>
          </a:p>
          <a:p>
            <a:r>
              <a:rPr lang="uk-UA" sz="1400" i="1" dirty="0"/>
              <a:t>Корковий кінець нюхового аналізатора</a:t>
            </a:r>
            <a:r>
              <a:rPr lang="uk-UA" sz="1400" dirty="0"/>
              <a:t> - це гачок (поля А і Е), а також стара і стародавня кора. Крім того, в нижніх відділах </a:t>
            </a:r>
            <a:r>
              <a:rPr lang="uk-UA" sz="1400" dirty="0" err="1"/>
              <a:t>зацентральної</a:t>
            </a:r>
            <a:r>
              <a:rPr lang="uk-UA" sz="1400" dirty="0"/>
              <a:t> звивини (поле 43) також </a:t>
            </a:r>
            <a:r>
              <a:rPr lang="uk-UA" sz="1400" dirty="0" smtClean="0"/>
              <a:t>розташована частина </a:t>
            </a:r>
            <a:r>
              <a:rPr lang="uk-UA" sz="1400" i="1" dirty="0" smtClean="0"/>
              <a:t>ядра </a:t>
            </a:r>
            <a:r>
              <a:rPr lang="uk-UA" sz="1400" i="1" dirty="0"/>
              <a:t>смакового аналізатора</a:t>
            </a:r>
            <a:r>
              <a:rPr lang="uk-UA" sz="1400" dirty="0"/>
              <a:t>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72573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vmede.org/sait/content/Anatomija_sapin_3/1_files/mb4_027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8" y="31174"/>
            <a:ext cx="4392487" cy="4696376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07504" y="4813007"/>
            <a:ext cx="4104456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b="1" dirty="0" smtClean="0"/>
              <a:t>Корковий центр загальної чутливості (чутливий «</a:t>
            </a:r>
            <a:r>
              <a:rPr lang="uk-UA" b="1" dirty="0" err="1" smtClean="0"/>
              <a:t>гомункулюс</a:t>
            </a:r>
            <a:r>
              <a:rPr lang="uk-UA" b="1" dirty="0" smtClean="0"/>
              <a:t>»). </a:t>
            </a:r>
          </a:p>
          <a:p>
            <a:r>
              <a:rPr lang="uk-UA" dirty="0" smtClean="0"/>
              <a:t>Зображення на поперечному зрізі мозку (на рівні </a:t>
            </a:r>
            <a:r>
              <a:rPr lang="uk-UA" dirty="0" err="1" smtClean="0"/>
              <a:t>зацентральної</a:t>
            </a:r>
            <a:r>
              <a:rPr lang="uk-UA" dirty="0" smtClean="0"/>
              <a:t> звивини) і пов'язані з ним позначення показують просторове представництво поверхні тіла в корі півкулі великого мозку</a:t>
            </a:r>
            <a:endParaRPr lang="uk-UA" dirty="0"/>
          </a:p>
        </p:txBody>
      </p:sp>
      <p:pic>
        <p:nvPicPr>
          <p:cNvPr id="10" name="Рисунок 9" descr="http://vmede.org/sait/content/Anatomija_sapin_3/1_files/mb4_081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353"/>
            <a:ext cx="4616837" cy="47031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4572000" y="4813006"/>
            <a:ext cx="3888432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b="1" dirty="0" smtClean="0"/>
              <a:t>Рухова ділянка кори (руховий «</a:t>
            </a:r>
            <a:r>
              <a:rPr lang="uk-UA" b="1" dirty="0" err="1" smtClean="0"/>
              <a:t>гомункулюс</a:t>
            </a:r>
            <a:r>
              <a:rPr lang="uk-UA" b="1" dirty="0" smtClean="0"/>
              <a:t>»). </a:t>
            </a:r>
          </a:p>
          <a:p>
            <a:r>
              <a:rPr lang="uk-UA" dirty="0" smtClean="0"/>
              <a:t>Зображення рухового «</a:t>
            </a:r>
            <a:r>
              <a:rPr lang="uk-UA" dirty="0" err="1" smtClean="0"/>
              <a:t>Гомункулюса</a:t>
            </a:r>
            <a:r>
              <a:rPr lang="uk-UA" dirty="0" smtClean="0"/>
              <a:t>» відображає відносні розміри областей представництва окремих ділянок тіла в корі </a:t>
            </a:r>
            <a:r>
              <a:rPr lang="uk-UA" dirty="0" err="1" smtClean="0"/>
              <a:t>передцентральної</a:t>
            </a:r>
            <a:r>
              <a:rPr lang="uk-UA" dirty="0" smtClean="0"/>
              <a:t> звивини півкулі великого мозку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2435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Базальні ядра кінцевого </a:t>
            </a:r>
            <a:r>
              <a:rPr lang="uk-UA" b="1" dirty="0" smtClean="0"/>
              <a:t>мозку (</a:t>
            </a:r>
            <a:r>
              <a:rPr lang="uk-UA" b="1" dirty="0" err="1"/>
              <a:t>nuclei</a:t>
            </a:r>
            <a:r>
              <a:rPr lang="uk-UA" b="1" dirty="0"/>
              <a:t> </a:t>
            </a:r>
            <a:r>
              <a:rPr lang="uk-UA" b="1" dirty="0" err="1"/>
              <a:t>basales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72223" y="1772278"/>
            <a:ext cx="27717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У </a:t>
            </a:r>
            <a:r>
              <a:rPr lang="uk-UA" dirty="0"/>
              <a:t>товщі білої речовини </a:t>
            </a:r>
            <a:r>
              <a:rPr lang="uk-UA" dirty="0" smtClean="0"/>
              <a:t>кожної півкулі </a:t>
            </a:r>
            <a:r>
              <a:rPr lang="uk-UA" dirty="0"/>
              <a:t>великого мозку є скупчення сірої речовини, що утворює окремо </a:t>
            </a:r>
            <a:r>
              <a:rPr lang="uk-UA" dirty="0" smtClean="0"/>
              <a:t>розташовані </a:t>
            </a:r>
            <a:r>
              <a:rPr lang="uk-UA" dirty="0"/>
              <a:t>ядра. Ці ядра залягають ближче до основи мозку і називаються базальними </a:t>
            </a:r>
            <a:r>
              <a:rPr lang="uk-UA" dirty="0" smtClean="0"/>
              <a:t>ядрами, </a:t>
            </a:r>
            <a:r>
              <a:rPr lang="uk-UA" dirty="0"/>
              <a:t>або підкірковими, центральними. </a:t>
            </a:r>
            <a:endParaRPr lang="uk-UA" dirty="0" smtClean="0"/>
          </a:p>
          <a:p>
            <a:r>
              <a:rPr lang="uk-UA" u="sng" dirty="0" smtClean="0"/>
              <a:t>До </a:t>
            </a:r>
            <a:r>
              <a:rPr lang="uk-UA" u="sng" dirty="0"/>
              <a:t>них </a:t>
            </a:r>
            <a:r>
              <a:rPr lang="uk-UA" u="sng" dirty="0" smtClean="0"/>
              <a:t>відносяться: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smtClean="0"/>
              <a:t>смугасте </a:t>
            </a:r>
            <a:r>
              <a:rPr lang="uk-UA" dirty="0"/>
              <a:t>тіло (хвостате і </a:t>
            </a:r>
            <a:r>
              <a:rPr lang="uk-UA" dirty="0" err="1" smtClean="0"/>
              <a:t>сочеподібне</a:t>
            </a:r>
            <a:r>
              <a:rPr lang="uk-UA" dirty="0" smtClean="0"/>
              <a:t> ядра</a:t>
            </a:r>
            <a:r>
              <a:rPr lang="uk-UA" dirty="0"/>
              <a:t>),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smtClean="0"/>
              <a:t>огорожа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smtClean="0"/>
              <a:t>мигдалеподібне </a:t>
            </a:r>
            <a:r>
              <a:rPr lang="uk-UA" dirty="0"/>
              <a:t>тіло.</a:t>
            </a:r>
            <a:endParaRPr lang="ru-RU" dirty="0"/>
          </a:p>
        </p:txBody>
      </p:sp>
      <p:pic>
        <p:nvPicPr>
          <p:cNvPr id="5" name="Picture 2" descr="ÐÐ°ÑÑÐ¸Ð½ÐºÐ¸ Ð¿Ð¾ Ð·Ð°Ð¿ÑÐ¾ÑÑ ÑÐ°Ð»Ð°Ð¼ÑÑ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872259"/>
            <a:ext cx="6372225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" y="980728"/>
            <a:ext cx="237626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1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274"/>
            <a:ext cx="8229600" cy="832438"/>
          </a:xfrm>
        </p:spPr>
        <p:txBody>
          <a:bodyPr>
            <a:normAutofit/>
          </a:bodyPr>
          <a:lstStyle/>
          <a:p>
            <a:r>
              <a:rPr lang="uk-UA" b="1" dirty="0"/>
              <a:t>Смугасте тіло (</a:t>
            </a:r>
            <a:r>
              <a:rPr lang="uk-UA" b="1" dirty="0" err="1"/>
              <a:t>corpus</a:t>
            </a:r>
            <a:r>
              <a:rPr lang="uk-UA" b="1" dirty="0"/>
              <a:t> </a:t>
            </a:r>
            <a:r>
              <a:rPr lang="uk-UA" b="1" dirty="0" err="1"/>
              <a:t>striatum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671691"/>
            <a:ext cx="453611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Смугасте тіло </a:t>
            </a:r>
            <a:r>
              <a:rPr lang="uk-UA" dirty="0" smtClean="0"/>
              <a:t>на </a:t>
            </a:r>
            <a:r>
              <a:rPr lang="uk-UA" dirty="0"/>
              <a:t>розрізах мозку має вигляд </a:t>
            </a:r>
            <a:r>
              <a:rPr lang="uk-UA" dirty="0" smtClean="0"/>
              <a:t>смуг сірої </a:t>
            </a:r>
            <a:r>
              <a:rPr lang="uk-UA" dirty="0"/>
              <a:t>і білої речовини</a:t>
            </a:r>
            <a:r>
              <a:rPr lang="uk-UA" dirty="0" smtClean="0"/>
              <a:t>, </a:t>
            </a:r>
            <a:r>
              <a:rPr lang="uk-UA" dirty="0"/>
              <a:t>що </a:t>
            </a:r>
            <a:r>
              <a:rPr lang="uk-UA" dirty="0" smtClean="0"/>
              <a:t>чергуються. </a:t>
            </a:r>
          </a:p>
          <a:p>
            <a:r>
              <a:rPr lang="uk-UA" dirty="0" smtClean="0"/>
              <a:t>Найбільш </a:t>
            </a:r>
            <a:r>
              <a:rPr lang="uk-UA" dirty="0" err="1"/>
              <a:t>медіально</a:t>
            </a:r>
            <a:r>
              <a:rPr lang="uk-UA" dirty="0"/>
              <a:t> і попереду знаходиться </a:t>
            </a:r>
            <a:r>
              <a:rPr lang="uk-UA" b="1" i="1" dirty="0"/>
              <a:t>хвостате ядро ​​(</a:t>
            </a:r>
            <a:r>
              <a:rPr lang="uk-UA" b="1" i="1" dirty="0" err="1"/>
              <a:t>nucleus</a:t>
            </a:r>
            <a:r>
              <a:rPr lang="uk-UA" b="1" i="1" dirty="0"/>
              <a:t> </a:t>
            </a:r>
            <a:r>
              <a:rPr lang="uk-UA" b="1" i="1" dirty="0" err="1"/>
              <a:t>caudatus</a:t>
            </a:r>
            <a:r>
              <a:rPr lang="uk-UA" dirty="0"/>
              <a:t>), розташоване </a:t>
            </a:r>
            <a:r>
              <a:rPr lang="uk-UA" dirty="0" err="1" smtClean="0"/>
              <a:t>латерально</a:t>
            </a:r>
            <a:r>
              <a:rPr lang="uk-UA" dirty="0" smtClean="0"/>
              <a:t> </a:t>
            </a:r>
            <a:r>
              <a:rPr lang="uk-UA" dirty="0"/>
              <a:t>і вище таламуса, </a:t>
            </a:r>
            <a:r>
              <a:rPr lang="uk-UA" dirty="0" smtClean="0"/>
              <a:t>відокремлене </a:t>
            </a:r>
            <a:r>
              <a:rPr lang="uk-UA" dirty="0"/>
              <a:t>від нього </a:t>
            </a:r>
            <a:r>
              <a:rPr lang="uk-UA" i="1" dirty="0"/>
              <a:t>коліном внутрішньої капсули</a:t>
            </a:r>
            <a:r>
              <a:rPr lang="uk-UA" dirty="0"/>
              <a:t>. </a:t>
            </a:r>
            <a:r>
              <a:rPr lang="uk-UA" dirty="0"/>
              <a:t> </a:t>
            </a:r>
            <a:r>
              <a:rPr lang="uk-UA" dirty="0" smtClean="0"/>
              <a:t>Хвостате </a:t>
            </a:r>
            <a:r>
              <a:rPr lang="uk-UA" dirty="0"/>
              <a:t>ядро </a:t>
            </a:r>
            <a:r>
              <a:rPr lang="uk-UA" dirty="0" err="1"/>
              <a:t>​​має</a:t>
            </a:r>
            <a:r>
              <a:rPr lang="uk-UA" dirty="0"/>
              <a:t> </a:t>
            </a:r>
            <a:r>
              <a:rPr lang="uk-UA" i="1" u="sng" dirty="0"/>
              <a:t>головку</a:t>
            </a:r>
            <a:r>
              <a:rPr lang="uk-UA" dirty="0"/>
              <a:t>, що залягає в лобовій частці, яка виступає в передній ріг бічного шлуночка і </a:t>
            </a:r>
            <a:r>
              <a:rPr lang="uk-UA" dirty="0" smtClean="0"/>
              <a:t>примикає </a:t>
            </a:r>
            <a:r>
              <a:rPr lang="uk-UA" dirty="0"/>
              <a:t>до </a:t>
            </a:r>
            <a:r>
              <a:rPr lang="uk-UA" dirty="0" smtClean="0"/>
              <a:t>передньої продірявленої речовини. </a:t>
            </a:r>
            <a:r>
              <a:rPr lang="uk-UA" dirty="0" err="1" smtClean="0"/>
              <a:t>Латерально</a:t>
            </a:r>
            <a:r>
              <a:rPr lang="uk-UA" dirty="0" smtClean="0"/>
              <a:t> від </a:t>
            </a:r>
            <a:r>
              <a:rPr lang="uk-UA" dirty="0"/>
              <a:t>головки розташована </a:t>
            </a:r>
            <a:r>
              <a:rPr lang="uk-UA" i="1" dirty="0"/>
              <a:t>передня ніжка внутрішньої капсули</a:t>
            </a:r>
            <a:r>
              <a:rPr lang="uk-UA" dirty="0"/>
              <a:t> (біла речовина), яка відокремлює хвостате ядро </a:t>
            </a:r>
            <a:r>
              <a:rPr lang="uk-UA" dirty="0" err="1"/>
              <a:t>​​від</a:t>
            </a:r>
            <a:r>
              <a:rPr lang="uk-UA" dirty="0"/>
              <a:t> </a:t>
            </a:r>
            <a:r>
              <a:rPr lang="uk-UA" dirty="0" err="1" smtClean="0"/>
              <a:t>сочеподібного</a:t>
            </a:r>
            <a:r>
              <a:rPr lang="uk-UA" dirty="0" smtClean="0"/>
              <a:t> </a:t>
            </a:r>
            <a:r>
              <a:rPr lang="uk-UA" dirty="0"/>
              <a:t>ядра. </a:t>
            </a:r>
            <a:endParaRPr lang="uk-UA" dirty="0" smtClean="0"/>
          </a:p>
          <a:p>
            <a:r>
              <a:rPr lang="uk-UA" i="1" u="sng" dirty="0" smtClean="0"/>
              <a:t>Тіло</a:t>
            </a:r>
            <a:r>
              <a:rPr lang="uk-UA" dirty="0" smtClean="0"/>
              <a:t> </a:t>
            </a:r>
            <a:r>
              <a:rPr lang="uk-UA" dirty="0"/>
              <a:t>хвостатого ядра лежить під </a:t>
            </a:r>
            <a:r>
              <a:rPr lang="uk-UA" dirty="0" smtClean="0"/>
              <a:t>тім'яною </a:t>
            </a:r>
            <a:r>
              <a:rPr lang="uk-UA" dirty="0"/>
              <a:t>часткою, обмежуючи з латеральної сторони центральну частину бічного шлуночка. </a:t>
            </a:r>
            <a:r>
              <a:rPr lang="uk-UA" i="1" u="sng" dirty="0"/>
              <a:t>Хвіст</a:t>
            </a:r>
            <a:r>
              <a:rPr lang="uk-UA" dirty="0"/>
              <a:t> ядра бере участь в утворенні даху нижнього </a:t>
            </a:r>
            <a:r>
              <a:rPr lang="uk-UA" dirty="0" smtClean="0"/>
              <a:t>рогу </a:t>
            </a:r>
            <a:r>
              <a:rPr lang="uk-UA" dirty="0"/>
              <a:t>бічного шлуночка і досягає мигдалеподібного тіла, що лежить в </a:t>
            </a:r>
            <a:r>
              <a:rPr lang="uk-UA" dirty="0" err="1"/>
              <a:t>передньо-медіальних</a:t>
            </a:r>
            <a:r>
              <a:rPr lang="uk-UA" dirty="0"/>
              <a:t> відділах скроневої </a:t>
            </a:r>
            <a:r>
              <a:rPr lang="uk-UA" dirty="0" smtClean="0"/>
              <a:t>частки.</a:t>
            </a:r>
            <a:endParaRPr lang="ru-RU" dirty="0"/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5720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Ð°ÑÑÐ¸Ð½ÐºÐ¸ Ð¿Ð¾ Ð·Ð°Ð¿ÑÐ¾ÑÑ ÑÐ°Ð»Ð°Ð¼ÑÑ Ð°Ð½Ð°ÑÐ¾Ð¼Ð¸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6"/>
          <a:stretch/>
        </p:blipFill>
        <p:spPr bwMode="auto">
          <a:xfrm>
            <a:off x="719137" y="2704040"/>
            <a:ext cx="3133725" cy="403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56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80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uk-UA" b="1" dirty="0" err="1"/>
              <a:t>Сочеподібне</a:t>
            </a:r>
            <a:r>
              <a:rPr lang="uk-UA" b="1" dirty="0"/>
              <a:t> ядро ​​(</a:t>
            </a:r>
            <a:r>
              <a:rPr lang="uk-UA" b="1" dirty="0" err="1"/>
              <a:t>nucleus</a:t>
            </a:r>
            <a:r>
              <a:rPr lang="uk-UA" b="1" dirty="0"/>
              <a:t> </a:t>
            </a:r>
            <a:r>
              <a:rPr lang="uk-UA" b="1" dirty="0" err="1"/>
              <a:t>lentiformis</a:t>
            </a:r>
            <a:r>
              <a:rPr lang="uk-UA" b="1" dirty="0"/>
              <a:t>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29658" y="548680"/>
            <a:ext cx="551434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 smtClean="0"/>
              <a:t>Сочеподібне</a:t>
            </a:r>
            <a:r>
              <a:rPr lang="uk-UA" b="1" dirty="0" smtClean="0"/>
              <a:t> </a:t>
            </a:r>
            <a:r>
              <a:rPr lang="uk-UA" b="1" dirty="0"/>
              <a:t>ядро </a:t>
            </a:r>
            <a:r>
              <a:rPr lang="uk-UA" b="1" dirty="0" err="1" smtClean="0"/>
              <a:t>​​</a:t>
            </a:r>
            <a:r>
              <a:rPr lang="uk-UA" dirty="0" err="1" smtClean="0"/>
              <a:t>розташоване</a:t>
            </a:r>
            <a:r>
              <a:rPr lang="uk-UA" dirty="0" smtClean="0"/>
              <a:t> </a:t>
            </a:r>
            <a:r>
              <a:rPr lang="uk-UA" dirty="0" err="1"/>
              <a:t>латеральніше</a:t>
            </a:r>
            <a:r>
              <a:rPr lang="uk-UA" dirty="0"/>
              <a:t> хвостатого ядра. Прошарок білої речовини - </a:t>
            </a:r>
            <a:r>
              <a:rPr lang="uk-UA" i="1" dirty="0"/>
              <a:t>внутрішня капсула </a:t>
            </a:r>
            <a:r>
              <a:rPr lang="uk-UA" dirty="0"/>
              <a:t>відокремлює </a:t>
            </a:r>
            <a:r>
              <a:rPr lang="uk-UA" dirty="0" err="1" smtClean="0"/>
              <a:t>сочеподібне</a:t>
            </a:r>
            <a:r>
              <a:rPr lang="uk-UA" dirty="0" smtClean="0"/>
              <a:t> ядро </a:t>
            </a:r>
            <a:r>
              <a:rPr lang="uk-UA" dirty="0" err="1"/>
              <a:t>​​від</a:t>
            </a:r>
            <a:r>
              <a:rPr lang="uk-UA" dirty="0"/>
              <a:t> хвостатого ядра і від таламуса. Нижня поверхня переднього відділу </a:t>
            </a:r>
            <a:r>
              <a:rPr lang="uk-UA" dirty="0" err="1" smtClean="0"/>
              <a:t>сочеподібного</a:t>
            </a:r>
            <a:r>
              <a:rPr lang="uk-UA" dirty="0" smtClean="0"/>
              <a:t> </a:t>
            </a:r>
            <a:r>
              <a:rPr lang="uk-UA" dirty="0"/>
              <a:t>ядра прилягає до </a:t>
            </a:r>
            <a:r>
              <a:rPr lang="uk-UA" dirty="0" smtClean="0"/>
              <a:t>передньої продірявленої речовини </a:t>
            </a:r>
            <a:r>
              <a:rPr lang="uk-UA" dirty="0"/>
              <a:t>і з'єднується з хвостатим ядром. </a:t>
            </a:r>
            <a:r>
              <a:rPr lang="uk-UA" dirty="0" smtClean="0"/>
              <a:t>Медіальна </a:t>
            </a:r>
            <a:r>
              <a:rPr lang="uk-UA" dirty="0"/>
              <a:t>частина </a:t>
            </a:r>
            <a:r>
              <a:rPr lang="uk-UA" dirty="0" err="1"/>
              <a:t>сочеподібного</a:t>
            </a:r>
            <a:r>
              <a:rPr lang="uk-UA" dirty="0" smtClean="0"/>
              <a:t> </a:t>
            </a:r>
            <a:r>
              <a:rPr lang="uk-UA" dirty="0"/>
              <a:t>ядра на горизонтальному розрізі головного мозку звужується і кутом звернена до коліна внутрішньої капсули, що знаходиться на </a:t>
            </a:r>
            <a:r>
              <a:rPr lang="uk-UA" dirty="0" smtClean="0"/>
              <a:t>межі </a:t>
            </a:r>
            <a:r>
              <a:rPr lang="uk-UA" dirty="0"/>
              <a:t>таламуса і головки хвостатого ядра. Опукла латеральна </a:t>
            </a:r>
            <a:r>
              <a:rPr lang="uk-UA" dirty="0" smtClean="0"/>
              <a:t>поверхня </a:t>
            </a:r>
            <a:r>
              <a:rPr lang="uk-UA" dirty="0" err="1"/>
              <a:t>сочеподібного</a:t>
            </a:r>
            <a:r>
              <a:rPr lang="uk-UA" dirty="0"/>
              <a:t> </a:t>
            </a:r>
            <a:r>
              <a:rPr lang="uk-UA" dirty="0" smtClean="0"/>
              <a:t>ядра </a:t>
            </a:r>
            <a:r>
              <a:rPr lang="uk-UA" dirty="0"/>
              <a:t>звернена до основи </a:t>
            </a:r>
            <a:r>
              <a:rPr lang="uk-UA" dirty="0" err="1" smtClean="0"/>
              <a:t>острівкової</a:t>
            </a:r>
            <a:r>
              <a:rPr lang="uk-UA" dirty="0" smtClean="0"/>
              <a:t> </a:t>
            </a:r>
            <a:r>
              <a:rPr lang="uk-UA" dirty="0"/>
              <a:t>частки півкулі великого мозку.</a:t>
            </a:r>
            <a:endParaRPr lang="ru-RU" dirty="0"/>
          </a:p>
          <a:p>
            <a:r>
              <a:rPr lang="uk-UA" dirty="0"/>
              <a:t>На фронтальному розрізі головного мозку </a:t>
            </a:r>
            <a:r>
              <a:rPr lang="uk-UA" dirty="0" err="1" smtClean="0"/>
              <a:t>сочеподібне</a:t>
            </a:r>
            <a:r>
              <a:rPr lang="uk-UA" dirty="0" smtClean="0"/>
              <a:t> ядро </a:t>
            </a:r>
            <a:r>
              <a:rPr lang="uk-UA" dirty="0" err="1"/>
              <a:t>​​також</a:t>
            </a:r>
            <a:r>
              <a:rPr lang="uk-UA" dirty="0"/>
              <a:t> має форму трикутника, вершина якого спрямована в медіальну, а основа - в латеральну </a:t>
            </a:r>
            <a:r>
              <a:rPr lang="uk-UA" dirty="0" smtClean="0"/>
              <a:t>сторону. </a:t>
            </a:r>
            <a:r>
              <a:rPr lang="uk-UA" dirty="0"/>
              <a:t>Дві паралельні вертикальні </a:t>
            </a:r>
            <a:r>
              <a:rPr lang="uk-UA" dirty="0" smtClean="0"/>
              <a:t>прошарки </a:t>
            </a:r>
            <a:r>
              <a:rPr lang="uk-UA" dirty="0"/>
              <a:t>білої речовини ділять </a:t>
            </a:r>
            <a:r>
              <a:rPr lang="uk-UA" dirty="0" err="1" smtClean="0"/>
              <a:t>сочеподібне</a:t>
            </a:r>
            <a:r>
              <a:rPr lang="uk-UA" dirty="0" smtClean="0"/>
              <a:t> </a:t>
            </a:r>
            <a:r>
              <a:rPr lang="uk-UA" dirty="0"/>
              <a:t>ядро </a:t>
            </a:r>
            <a:r>
              <a:rPr lang="uk-UA" dirty="0" err="1"/>
              <a:t>​​на</a:t>
            </a:r>
            <a:r>
              <a:rPr lang="uk-UA" dirty="0"/>
              <a:t> три частини. Найбільш </a:t>
            </a:r>
            <a:r>
              <a:rPr lang="uk-UA" dirty="0" err="1"/>
              <a:t>латерально</a:t>
            </a:r>
            <a:r>
              <a:rPr lang="uk-UA" dirty="0"/>
              <a:t> лежить більш темна </a:t>
            </a:r>
            <a:r>
              <a:rPr lang="uk-UA" b="1" i="1" dirty="0"/>
              <a:t>шкаралупа (</a:t>
            </a:r>
            <a:r>
              <a:rPr lang="uk-UA" b="1" i="1" dirty="0" err="1"/>
              <a:t>putamen</a:t>
            </a:r>
            <a:r>
              <a:rPr lang="uk-UA" b="1" i="1" dirty="0"/>
              <a:t>)</a:t>
            </a:r>
            <a:r>
              <a:rPr lang="uk-UA" dirty="0"/>
              <a:t>, </a:t>
            </a:r>
            <a:r>
              <a:rPr lang="uk-UA" dirty="0" err="1" smtClean="0"/>
              <a:t>медіально</a:t>
            </a:r>
            <a:r>
              <a:rPr lang="uk-UA" dirty="0" smtClean="0"/>
              <a:t> </a:t>
            </a:r>
            <a:r>
              <a:rPr lang="uk-UA" dirty="0"/>
              <a:t>знаходиться </a:t>
            </a:r>
            <a:r>
              <a:rPr lang="uk-UA" b="1" i="1" dirty="0" smtClean="0"/>
              <a:t>бліда куля </a:t>
            </a:r>
            <a:r>
              <a:rPr lang="uk-UA" b="1" i="1" dirty="0"/>
              <a:t>(</a:t>
            </a:r>
            <a:r>
              <a:rPr lang="uk-UA" b="1" i="1" dirty="0" err="1"/>
              <a:t>globus</a:t>
            </a:r>
            <a:r>
              <a:rPr lang="uk-UA" b="1" i="1" dirty="0"/>
              <a:t> </a:t>
            </a:r>
            <a:r>
              <a:rPr lang="uk-UA" b="1" i="1" dirty="0" err="1"/>
              <a:t>pallidus</a:t>
            </a:r>
            <a:r>
              <a:rPr lang="uk-UA" b="1" i="1" dirty="0"/>
              <a:t>)</a:t>
            </a:r>
            <a:r>
              <a:rPr lang="uk-UA" dirty="0"/>
              <a:t>, що складається з двох </a:t>
            </a:r>
            <a:r>
              <a:rPr lang="uk-UA" dirty="0" smtClean="0"/>
              <a:t>пластинок</a:t>
            </a:r>
            <a:r>
              <a:rPr lang="uk-UA" dirty="0"/>
              <a:t>: медіальної і латеральної. </a:t>
            </a:r>
            <a:endParaRPr lang="uk-UA" dirty="0" smtClean="0"/>
          </a:p>
        </p:txBody>
      </p:sp>
      <p:pic>
        <p:nvPicPr>
          <p:cNvPr id="4" name="Picture 8" descr="ÐÐ°ÑÑÐ¸Ð½ÐºÐ¸ Ð¿Ð¾ Ð·Ð°Ð¿ÑÐ¾ÑÑ ÑÐ°Ð»Ð°Ð¼ÑÑ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40032"/>
            <a:ext cx="5112568" cy="396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Ð°ÑÑÐ¸Ð½ÐºÐ¸ Ð¿Ð¾ Ð·Ð°Ð¿ÑÐ¾ÑÑ Ð±Ð°Ð·Ð°Ð»ÑÐ½ÑÐµ Ð³Ð°Ð½Ð³Ð»Ð¸Ð¸ Ð°Ð½Ð°ÑÐ¾Ð¼Ð¸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4"/>
          <a:stretch/>
        </p:blipFill>
        <p:spPr bwMode="auto">
          <a:xfrm>
            <a:off x="143508" y="581472"/>
            <a:ext cx="348615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3508" y="4745524"/>
            <a:ext cx="33483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Ядра смугастого тіла утворюють </a:t>
            </a:r>
            <a:r>
              <a:rPr lang="uk-UA" dirty="0" err="1"/>
              <a:t>стріопалідарну</a:t>
            </a:r>
            <a:r>
              <a:rPr lang="uk-UA" dirty="0"/>
              <a:t> систему, яка, в свою чергу, відноситься до </a:t>
            </a:r>
            <a:r>
              <a:rPr lang="uk-UA" dirty="0" err="1"/>
              <a:t>екстрасистеми</a:t>
            </a:r>
            <a:r>
              <a:rPr lang="uk-UA" dirty="0"/>
              <a:t>, яка бере участь в управлінні рухами, регуляції м'язового тонусу.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4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8950" y="764704"/>
            <a:ext cx="3635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/>
              <a:t>Огорожа </a:t>
            </a:r>
            <a:r>
              <a:rPr lang="uk-UA" b="1" i="1" dirty="0"/>
              <a:t>(</a:t>
            </a:r>
            <a:r>
              <a:rPr lang="uk-UA" b="1" i="1" dirty="0" err="1"/>
              <a:t>clаustrum</a:t>
            </a:r>
            <a:r>
              <a:rPr lang="uk-UA" b="1" i="1" dirty="0" smtClean="0"/>
              <a:t>) - </a:t>
            </a:r>
            <a:r>
              <a:rPr lang="uk-UA" dirty="0" smtClean="0"/>
              <a:t>тонка </a:t>
            </a:r>
            <a:r>
              <a:rPr lang="uk-UA" dirty="0"/>
              <a:t>вертикально </a:t>
            </a:r>
            <a:r>
              <a:rPr lang="uk-UA" dirty="0" smtClean="0"/>
              <a:t>розташована</a:t>
            </a:r>
            <a:r>
              <a:rPr lang="uk-UA" b="1" i="1" dirty="0" smtClean="0"/>
              <a:t>,</a:t>
            </a:r>
            <a:r>
              <a:rPr lang="uk-UA" dirty="0" smtClean="0"/>
              <a:t> залягає </a:t>
            </a:r>
            <a:r>
              <a:rPr lang="uk-UA" dirty="0"/>
              <a:t>в білій речовині півкулі, збоку від шкаралупи, між нею і корою </a:t>
            </a:r>
            <a:r>
              <a:rPr lang="uk-UA" dirty="0" err="1" smtClean="0"/>
              <a:t>острівкової</a:t>
            </a:r>
            <a:r>
              <a:rPr lang="uk-UA" dirty="0" smtClean="0"/>
              <a:t> </a:t>
            </a:r>
            <a:r>
              <a:rPr lang="uk-UA" dirty="0"/>
              <a:t>частки, відокремлена від шкаралупи </a:t>
            </a:r>
            <a:r>
              <a:rPr lang="uk-UA" i="1" dirty="0"/>
              <a:t>зовнішньої капсулою (</a:t>
            </a:r>
            <a:r>
              <a:rPr lang="uk-UA" i="1" dirty="0" err="1" smtClean="0"/>
              <a:t>capsula</a:t>
            </a:r>
            <a:r>
              <a:rPr lang="uk-UA" i="1" dirty="0" smtClean="0"/>
              <a:t> </a:t>
            </a:r>
            <a:r>
              <a:rPr lang="uk-UA" i="1" dirty="0" err="1" smtClean="0"/>
              <a:t>exte</a:t>
            </a:r>
            <a:r>
              <a:rPr lang="en-US" i="1" dirty="0" err="1" smtClean="0"/>
              <a:t>rn</a:t>
            </a:r>
            <a:r>
              <a:rPr lang="uk-UA" i="1" dirty="0" smtClean="0"/>
              <a:t>a</a:t>
            </a:r>
            <a:r>
              <a:rPr lang="uk-UA" i="1" dirty="0"/>
              <a:t>), </a:t>
            </a:r>
            <a:r>
              <a:rPr lang="uk-UA" dirty="0"/>
              <a:t>від кори острівця - </a:t>
            </a:r>
            <a:r>
              <a:rPr lang="uk-UA" i="1" dirty="0" smtClean="0"/>
              <a:t>самою </a:t>
            </a:r>
            <a:r>
              <a:rPr lang="uk-UA" i="1" dirty="0"/>
              <a:t>зовнішньої капсулою (</a:t>
            </a:r>
            <a:r>
              <a:rPr lang="uk-UA" i="1" dirty="0" err="1" smtClean="0"/>
              <a:t>cаpsula</a:t>
            </a:r>
            <a:r>
              <a:rPr lang="uk-UA" i="1" dirty="0" smtClean="0"/>
              <a:t> </a:t>
            </a:r>
            <a:r>
              <a:rPr lang="uk-UA" i="1" dirty="0" err="1"/>
              <a:t>extrema</a:t>
            </a:r>
            <a:r>
              <a:rPr lang="uk-UA" i="1" dirty="0"/>
              <a:t>). </a:t>
            </a:r>
            <a:endParaRPr lang="uk-UA" i="1" dirty="0" smtClean="0"/>
          </a:p>
          <a:p>
            <a:endParaRPr lang="uk-UA" b="1" i="1" dirty="0"/>
          </a:p>
          <a:p>
            <a:r>
              <a:rPr lang="uk-UA" b="1" i="1" dirty="0" smtClean="0"/>
              <a:t>Мигдалеподібне </a:t>
            </a:r>
            <a:r>
              <a:rPr lang="uk-UA" b="1" i="1" dirty="0"/>
              <a:t>тіло (</a:t>
            </a:r>
            <a:r>
              <a:rPr lang="uk-UA" b="1" i="1" dirty="0" err="1"/>
              <a:t>corpus</a:t>
            </a:r>
            <a:r>
              <a:rPr lang="uk-UA" b="1" i="1" dirty="0"/>
              <a:t> </a:t>
            </a:r>
            <a:r>
              <a:rPr lang="uk-UA" b="1" i="1" dirty="0" err="1"/>
              <a:t>amygdaloideum</a:t>
            </a:r>
            <a:r>
              <a:rPr lang="uk-UA" b="1" i="1" dirty="0"/>
              <a:t>) </a:t>
            </a:r>
            <a:r>
              <a:rPr lang="uk-UA" dirty="0"/>
              <a:t>залягає в білій речовині скроневої частки півкулі, приблизно на 1,5-2 см до заду від скроневого полюса.</a:t>
            </a:r>
            <a:endParaRPr lang="ru-RU" dirty="0"/>
          </a:p>
        </p:txBody>
      </p:sp>
      <p:pic>
        <p:nvPicPr>
          <p:cNvPr id="2050" name="Picture 2" descr="ÐÐ°ÑÑÐ¸Ð½ÐºÐ¸ Ð¿Ð¾ Ð·Ð°Ð¿ÑÐ¾ÑÑ Ð±Ð°Ð·Ð°Ð»ÑÐ½ÑÐµ Ð³Ð°Ð½Ð³Ð»Ð¸Ð¸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625"/>
            <a:ext cx="5040560" cy="552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 t="1219" r="45727" b="17422"/>
          <a:stretch/>
        </p:blipFill>
        <p:spPr bwMode="auto">
          <a:xfrm>
            <a:off x="107504" y="153824"/>
            <a:ext cx="5256584" cy="595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98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25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004" y="692696"/>
            <a:ext cx="6667500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793019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Внутрішня </a:t>
            </a:r>
            <a:r>
              <a:rPr lang="uk-UA" dirty="0"/>
              <a:t>капсула (</a:t>
            </a:r>
            <a:r>
              <a:rPr lang="uk-UA" dirty="0" err="1"/>
              <a:t>cаpsula</a:t>
            </a:r>
            <a:r>
              <a:rPr lang="uk-UA" dirty="0"/>
              <a:t> </a:t>
            </a:r>
            <a:r>
              <a:rPr lang="uk-UA" dirty="0" err="1" smtClean="0"/>
              <a:t>interna</a:t>
            </a:r>
            <a:r>
              <a:rPr lang="uk-UA" dirty="0"/>
              <a:t>) </a:t>
            </a:r>
            <a:r>
              <a:rPr lang="uk-UA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Волокна</a:t>
            </a:r>
            <a:r>
              <a:rPr lang="uk-UA" dirty="0"/>
              <a:t>, що проходять поперечно в іншу півкулю мозку через його спайки (мозолисте тіло, передня спайка, </a:t>
            </a:r>
            <a:r>
              <a:rPr lang="uk-UA" dirty="0" err="1"/>
              <a:t>спайка</a:t>
            </a:r>
            <a:r>
              <a:rPr lang="uk-UA" dirty="0"/>
              <a:t> </a:t>
            </a:r>
            <a:r>
              <a:rPr lang="uk-UA" dirty="0" smtClean="0"/>
              <a:t>склепіння) </a:t>
            </a:r>
            <a:r>
              <a:rPr lang="uk-UA" dirty="0"/>
              <a:t>і прямують до кори і базальних ядер іншого боку (</a:t>
            </a:r>
            <a:r>
              <a:rPr lang="uk-UA" dirty="0" err="1"/>
              <a:t>комісуральні</a:t>
            </a:r>
            <a:r>
              <a:rPr lang="uk-UA" dirty="0"/>
              <a:t> волокна).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Системи </a:t>
            </a:r>
            <a:r>
              <a:rPr lang="uk-UA" dirty="0"/>
              <a:t>волокон, що з'єднують ділянки кори і підкіркові центри в межах однієї половини мозку (асоціативні волокна</a:t>
            </a:r>
            <a:r>
              <a:rPr lang="uk-UA" dirty="0" smtClean="0"/>
              <a:t>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Проекційні </a:t>
            </a:r>
            <a:r>
              <a:rPr lang="uk-UA" dirty="0"/>
              <a:t>нервові волокна, що йдуть від півкулі великого мозку до нижчого його </a:t>
            </a:r>
            <a:r>
              <a:rPr lang="uk-UA" dirty="0" smtClean="0"/>
              <a:t>відділу </a:t>
            </a:r>
            <a:r>
              <a:rPr lang="uk-UA" dirty="0"/>
              <a:t>і до спинного мозку, і в зворотному напрямку від цих </a:t>
            </a:r>
            <a:r>
              <a:rPr lang="uk-UA" dirty="0" smtClean="0"/>
              <a:t>утворень.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75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Біла речовина півкуль кінцевого мозку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4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uk-UA" b="1" dirty="0"/>
              <a:t>Мозолисте тіло (</a:t>
            </a:r>
            <a:r>
              <a:rPr lang="uk-UA" b="1" dirty="0" err="1"/>
              <a:t>corpus</a:t>
            </a:r>
            <a:r>
              <a:rPr lang="uk-UA" b="1" dirty="0"/>
              <a:t> </a:t>
            </a:r>
            <a:r>
              <a:rPr lang="uk-UA" b="1" dirty="0" err="1"/>
              <a:t>callоsum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4758" y="4601181"/>
            <a:ext cx="92515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/>
              <a:t>Мозолисте тіло </a:t>
            </a:r>
            <a:r>
              <a:rPr lang="uk-UA" sz="1600" dirty="0" smtClean="0"/>
              <a:t>утворено </a:t>
            </a:r>
            <a:r>
              <a:rPr lang="uk-UA" sz="1600" dirty="0"/>
              <a:t>поперечно орієнтованими </a:t>
            </a:r>
            <a:r>
              <a:rPr lang="uk-UA" sz="1600" dirty="0" err="1"/>
              <a:t>комісуральними</a:t>
            </a:r>
            <a:r>
              <a:rPr lang="uk-UA" sz="1600" dirty="0"/>
              <a:t> волокнами, що з'єднують обидві півкулі великого </a:t>
            </a:r>
            <a:r>
              <a:rPr lang="uk-UA" sz="1600" dirty="0" smtClean="0"/>
              <a:t>мозку. </a:t>
            </a:r>
          </a:p>
          <a:p>
            <a:r>
              <a:rPr lang="uk-UA" sz="1600" dirty="0" smtClean="0"/>
              <a:t>Вільна </a:t>
            </a:r>
            <a:r>
              <a:rPr lang="uk-UA" sz="1600" dirty="0"/>
              <a:t>верхня </a:t>
            </a:r>
            <a:r>
              <a:rPr lang="uk-UA" sz="1600" dirty="0" smtClean="0"/>
              <a:t>поверхня </a:t>
            </a:r>
            <a:r>
              <a:rPr lang="uk-UA" sz="1600" dirty="0"/>
              <a:t>мозолистого тіла, обернена в бік поздовжньої щілини великого мозку, покрита тонкою пластинкою сірої речовини - </a:t>
            </a:r>
            <a:r>
              <a:rPr lang="uk-UA" sz="1600" b="1" i="1" dirty="0"/>
              <a:t>сірим </a:t>
            </a:r>
            <a:r>
              <a:rPr lang="uk-UA" sz="1600" b="1" i="1" dirty="0" smtClean="0"/>
              <a:t>покривом </a:t>
            </a:r>
            <a:r>
              <a:rPr lang="uk-UA" sz="1600" b="1" i="1" dirty="0"/>
              <a:t>(</a:t>
            </a:r>
            <a:r>
              <a:rPr lang="uk-UA" sz="1600" b="1" i="1" dirty="0" err="1"/>
              <a:t>indiusum</a:t>
            </a:r>
            <a:r>
              <a:rPr lang="uk-UA" sz="1600" b="1" i="1" dirty="0"/>
              <a:t> </a:t>
            </a:r>
            <a:r>
              <a:rPr lang="uk-UA" sz="1600" b="1" i="1" dirty="0" err="1"/>
              <a:t>griseum</a:t>
            </a:r>
            <a:r>
              <a:rPr lang="uk-UA" sz="1600" b="1" i="1" dirty="0"/>
              <a:t>). </a:t>
            </a:r>
            <a:endParaRPr lang="uk-UA" sz="1600" b="1" i="1" dirty="0" smtClean="0"/>
          </a:p>
          <a:p>
            <a:r>
              <a:rPr lang="uk-UA" sz="1600" dirty="0" smtClean="0"/>
              <a:t>Середня </a:t>
            </a:r>
            <a:r>
              <a:rPr lang="uk-UA" sz="1600" dirty="0"/>
              <a:t>частина мозолистого тіла - </a:t>
            </a:r>
            <a:r>
              <a:rPr lang="uk-UA" sz="1600" b="1" i="1" dirty="0" smtClean="0"/>
              <a:t>стовбур </a:t>
            </a:r>
            <a:r>
              <a:rPr lang="uk-UA" sz="1600" b="1" i="1" dirty="0"/>
              <a:t>(</a:t>
            </a:r>
            <a:r>
              <a:rPr lang="uk-UA" sz="1600" b="1" i="1" dirty="0" err="1"/>
              <a:t>truncus</a:t>
            </a:r>
            <a:r>
              <a:rPr lang="uk-UA" sz="1600" b="1" i="1" dirty="0"/>
              <a:t> </a:t>
            </a:r>
            <a:r>
              <a:rPr lang="uk-UA" sz="1600" b="1" i="1" dirty="0" err="1"/>
              <a:t>corporis</a:t>
            </a:r>
            <a:r>
              <a:rPr lang="uk-UA" sz="1600" b="1" i="1" dirty="0"/>
              <a:t> </a:t>
            </a:r>
            <a:r>
              <a:rPr lang="uk-UA" sz="1600" b="1" i="1" dirty="0" err="1"/>
              <a:t>callosi</a:t>
            </a:r>
            <a:r>
              <a:rPr lang="uk-UA" sz="1600" b="1" i="1" dirty="0"/>
              <a:t>)</a:t>
            </a:r>
            <a:r>
              <a:rPr lang="uk-UA" sz="1600" dirty="0"/>
              <a:t> спереду згинається донизу, </a:t>
            </a:r>
            <a:r>
              <a:rPr lang="uk-UA" sz="1600" dirty="0" smtClean="0"/>
              <a:t>утворюючи </a:t>
            </a:r>
            <a:r>
              <a:rPr lang="uk-UA" sz="1600" b="1" i="1" dirty="0"/>
              <a:t>коліно мозолистого тіла (</a:t>
            </a:r>
            <a:r>
              <a:rPr lang="uk-UA" sz="1600" b="1" i="1" dirty="0" err="1"/>
              <a:t>genu</a:t>
            </a:r>
            <a:r>
              <a:rPr lang="uk-UA" sz="1600" b="1" i="1" dirty="0"/>
              <a:t> </a:t>
            </a:r>
            <a:r>
              <a:rPr lang="uk-UA" sz="1600" b="1" i="1" dirty="0" err="1"/>
              <a:t>corporis</a:t>
            </a:r>
            <a:r>
              <a:rPr lang="uk-UA" sz="1600" b="1" i="1" dirty="0"/>
              <a:t> </a:t>
            </a:r>
            <a:r>
              <a:rPr lang="uk-UA" sz="1600" b="1" i="1" dirty="0" err="1"/>
              <a:t>callosi</a:t>
            </a:r>
            <a:r>
              <a:rPr lang="uk-UA" sz="1600" b="1" i="1" dirty="0"/>
              <a:t>)</a:t>
            </a:r>
            <a:r>
              <a:rPr lang="uk-UA" sz="1600" dirty="0"/>
              <a:t>, яке, </a:t>
            </a:r>
            <a:r>
              <a:rPr lang="uk-UA" sz="1600" dirty="0" smtClean="0"/>
              <a:t>стоншене, </a:t>
            </a:r>
            <a:r>
              <a:rPr lang="uk-UA" sz="1600" dirty="0"/>
              <a:t>переходить в </a:t>
            </a:r>
            <a:r>
              <a:rPr lang="uk-UA" sz="1600" b="1" i="1" dirty="0"/>
              <a:t>дзьоб (</a:t>
            </a:r>
            <a:r>
              <a:rPr lang="uk-UA" sz="1600" b="1" i="1" dirty="0" err="1"/>
              <a:t>rostrum</a:t>
            </a:r>
            <a:r>
              <a:rPr lang="uk-UA" sz="1600" b="1" i="1" dirty="0"/>
              <a:t> </a:t>
            </a:r>
            <a:r>
              <a:rPr lang="uk-UA" sz="1600" b="1" i="1" dirty="0" err="1"/>
              <a:t>corporis</a:t>
            </a:r>
            <a:r>
              <a:rPr lang="uk-UA" sz="1600" b="1" i="1" dirty="0"/>
              <a:t> </a:t>
            </a:r>
            <a:r>
              <a:rPr lang="uk-UA" sz="1600" b="1" i="1" dirty="0" err="1"/>
              <a:t>callosi</a:t>
            </a:r>
            <a:r>
              <a:rPr lang="uk-UA" sz="1600" b="1" i="1" dirty="0"/>
              <a:t>), </a:t>
            </a:r>
            <a:r>
              <a:rPr lang="uk-UA" sz="1600" dirty="0"/>
              <a:t>що триває донизу в </a:t>
            </a:r>
            <a:r>
              <a:rPr lang="uk-UA" sz="1600" i="1" dirty="0"/>
              <a:t>кінцеву (термінальну) пластинку (</a:t>
            </a:r>
            <a:r>
              <a:rPr lang="uk-UA" sz="1600" i="1" dirty="0" err="1"/>
              <a:t>lamina</a:t>
            </a:r>
            <a:r>
              <a:rPr lang="uk-UA" sz="1600" i="1" dirty="0"/>
              <a:t> </a:t>
            </a:r>
            <a:r>
              <a:rPr lang="uk-UA" sz="1600" i="1" dirty="0" err="1"/>
              <a:t>terminalis</a:t>
            </a:r>
            <a:r>
              <a:rPr lang="uk-UA" sz="1600" i="1" dirty="0"/>
              <a:t> ). </a:t>
            </a:r>
            <a:r>
              <a:rPr lang="uk-UA" sz="1600" dirty="0"/>
              <a:t>Потовщений задній відділ мозолистого тіла закінчується </a:t>
            </a:r>
            <a:r>
              <a:rPr lang="uk-UA" sz="1600" dirty="0" smtClean="0"/>
              <a:t>у </a:t>
            </a:r>
            <a:r>
              <a:rPr lang="uk-UA" sz="1600" dirty="0"/>
              <a:t>вигляді </a:t>
            </a:r>
            <a:r>
              <a:rPr lang="uk-UA" sz="1600" b="1" i="1" dirty="0"/>
              <a:t>валика (</a:t>
            </a:r>
            <a:r>
              <a:rPr lang="uk-UA" sz="1600" b="1" i="1" dirty="0" err="1"/>
              <a:t>splenium</a:t>
            </a:r>
            <a:r>
              <a:rPr lang="uk-UA" sz="1600" b="1" i="1" dirty="0"/>
              <a:t> </a:t>
            </a:r>
            <a:r>
              <a:rPr lang="uk-UA" sz="1600" b="1" i="1" dirty="0" err="1"/>
              <a:t>corporis</a:t>
            </a:r>
            <a:r>
              <a:rPr lang="uk-UA" sz="1600" b="1" i="1" dirty="0"/>
              <a:t> </a:t>
            </a:r>
            <a:r>
              <a:rPr lang="uk-UA" sz="1600" b="1" i="1" dirty="0" err="1"/>
              <a:t>callosi</a:t>
            </a:r>
            <a:r>
              <a:rPr lang="uk-UA" sz="1600" b="1" i="1" dirty="0"/>
              <a:t>). </a:t>
            </a:r>
            <a:endParaRPr lang="uk-UA" sz="1600" b="1" i="1" dirty="0" smtClean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6" y="736451"/>
            <a:ext cx="6120681" cy="37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9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5" name="Рисунок 23" descr="http://vmede.org/sait/content/Anatomija_sapin_3/1_files/mb4_04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504825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5536" y="4994012"/>
            <a:ext cx="40110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Комісуральні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волокна мозолистого </a:t>
            </a:r>
            <a:r>
              <a:rPr lang="ru-RU" altLang="ru-RU" sz="14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тіла</a:t>
            </a: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(1) і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передньої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спайки (2) великого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мозку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55754" y="980728"/>
            <a:ext cx="3744416" cy="507831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uk-UA" dirty="0"/>
              <a:t>Волокна мозолистого тіла утворюють в кожній півкулі великого мозку його </a:t>
            </a:r>
            <a:r>
              <a:rPr lang="uk-UA" b="1" i="1" dirty="0"/>
              <a:t>променистість (</a:t>
            </a:r>
            <a:r>
              <a:rPr lang="uk-UA" b="1" i="1" dirty="0" err="1"/>
              <a:t>radiatio</a:t>
            </a:r>
            <a:r>
              <a:rPr lang="uk-UA" b="1" i="1" dirty="0"/>
              <a:t> </a:t>
            </a:r>
            <a:r>
              <a:rPr lang="uk-UA" b="1" i="1" dirty="0" err="1"/>
              <a:t>corporis</a:t>
            </a:r>
            <a:r>
              <a:rPr lang="uk-UA" b="1" i="1" dirty="0"/>
              <a:t> </a:t>
            </a:r>
            <a:r>
              <a:rPr lang="uk-UA" b="1" i="1" dirty="0" err="1"/>
              <a:t>callоsi</a:t>
            </a:r>
            <a:r>
              <a:rPr lang="uk-UA" b="1" i="1" dirty="0"/>
              <a:t>). </a:t>
            </a:r>
            <a:endParaRPr lang="uk-UA" b="1" i="1" dirty="0" smtClean="0"/>
          </a:p>
          <a:p>
            <a:r>
              <a:rPr lang="uk-UA" i="1" dirty="0" smtClean="0"/>
              <a:t>Волокна </a:t>
            </a:r>
            <a:r>
              <a:rPr lang="uk-UA" i="1" dirty="0"/>
              <a:t>коліна мозолистого тіла </a:t>
            </a:r>
            <a:r>
              <a:rPr lang="uk-UA" dirty="0"/>
              <a:t>з'єднують кору лобових часток правої і лівої півкуль. </a:t>
            </a:r>
            <a:endParaRPr lang="uk-UA" dirty="0" smtClean="0"/>
          </a:p>
          <a:p>
            <a:r>
              <a:rPr lang="uk-UA" i="1" dirty="0" smtClean="0"/>
              <a:t>Волокна </a:t>
            </a:r>
            <a:r>
              <a:rPr lang="uk-UA" i="1" dirty="0"/>
              <a:t>стовбура мозолистого тіла</a:t>
            </a:r>
            <a:r>
              <a:rPr lang="uk-UA" dirty="0"/>
              <a:t> з'єднують сіру речовину тім'яних і скроневих часток. </a:t>
            </a:r>
            <a:endParaRPr lang="uk-UA" dirty="0" smtClean="0"/>
          </a:p>
          <a:p>
            <a:r>
              <a:rPr lang="uk-UA" dirty="0" smtClean="0"/>
              <a:t>У </a:t>
            </a:r>
            <a:r>
              <a:rPr lang="uk-UA" i="1" dirty="0"/>
              <a:t>валику розташовуються волокна</a:t>
            </a:r>
            <a:r>
              <a:rPr lang="uk-UA" dirty="0"/>
              <a:t>, що з'єднують кору потиличних часток. </a:t>
            </a:r>
            <a:endParaRPr lang="uk-UA" dirty="0" smtClean="0"/>
          </a:p>
          <a:p>
            <a:r>
              <a:rPr lang="uk-UA" dirty="0" smtClean="0"/>
              <a:t>Ділянки </a:t>
            </a:r>
            <a:r>
              <a:rPr lang="uk-UA" dirty="0"/>
              <a:t>лобової, тім'яної і потиличної долі кожного півкулі відділені від мозолистого тіла однойменною борозною.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88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9127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0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088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Під </a:t>
            </a:r>
            <a:r>
              <a:rPr lang="uk-UA" dirty="0" smtClean="0"/>
              <a:t>мозолястим </a:t>
            </a:r>
            <a:r>
              <a:rPr lang="uk-UA" dirty="0"/>
              <a:t>тілом розташовується </a:t>
            </a:r>
            <a:r>
              <a:rPr lang="uk-UA" b="1" dirty="0" smtClean="0"/>
              <a:t>склепіння </a:t>
            </a:r>
            <a:r>
              <a:rPr lang="uk-UA" b="1" dirty="0"/>
              <a:t>(</a:t>
            </a:r>
            <a:r>
              <a:rPr lang="uk-UA" b="1" dirty="0" err="1" smtClean="0"/>
              <a:t>fоrnix</a:t>
            </a:r>
            <a:r>
              <a:rPr lang="uk-UA" b="1" dirty="0" smtClean="0"/>
              <a:t>) </a:t>
            </a:r>
            <a:r>
              <a:rPr lang="uk-UA" dirty="0" smtClean="0"/>
              <a:t>- тонка </a:t>
            </a:r>
            <a:r>
              <a:rPr lang="uk-UA" dirty="0"/>
              <a:t>біла </a:t>
            </a:r>
            <a:r>
              <a:rPr lang="uk-UA" dirty="0" smtClean="0"/>
              <a:t>пластинка, що </a:t>
            </a:r>
            <a:r>
              <a:rPr lang="uk-UA" dirty="0"/>
              <a:t>складається з двох дугоподібно вигнутих тяжів, сполучених в середній </a:t>
            </a:r>
            <a:r>
              <a:rPr lang="uk-UA" dirty="0" smtClean="0"/>
              <a:t>частині </a:t>
            </a:r>
            <a:r>
              <a:rPr lang="uk-UA" b="1" i="1" dirty="0" smtClean="0"/>
              <a:t>спайкою склепіння </a:t>
            </a:r>
            <a:r>
              <a:rPr lang="uk-UA" b="1" i="1" dirty="0"/>
              <a:t>(</a:t>
            </a:r>
            <a:r>
              <a:rPr lang="uk-UA" b="1" i="1" dirty="0" err="1"/>
              <a:t>comissura</a:t>
            </a:r>
            <a:r>
              <a:rPr lang="uk-UA" b="1" i="1" dirty="0"/>
              <a:t> </a:t>
            </a:r>
            <a:r>
              <a:rPr lang="uk-UA" b="1" i="1" dirty="0" err="1"/>
              <a:t>fornicis</a:t>
            </a:r>
            <a:r>
              <a:rPr lang="uk-UA" b="1" i="1" dirty="0" smtClean="0"/>
              <a:t>)</a:t>
            </a:r>
            <a:r>
              <a:rPr lang="uk-UA" dirty="0" smtClean="0"/>
              <a:t>. </a:t>
            </a:r>
          </a:p>
          <a:p>
            <a:r>
              <a:rPr lang="uk-UA" b="1" i="1" dirty="0" smtClean="0"/>
              <a:t>Тіло </a:t>
            </a:r>
            <a:r>
              <a:rPr lang="uk-UA" b="1" i="1" dirty="0"/>
              <a:t>склепіння (</a:t>
            </a:r>
            <a:r>
              <a:rPr lang="uk-UA" b="1" i="1" dirty="0" err="1"/>
              <a:t>corpus</a:t>
            </a:r>
            <a:r>
              <a:rPr lang="uk-UA" b="1" i="1" dirty="0"/>
              <a:t> </a:t>
            </a:r>
            <a:r>
              <a:rPr lang="uk-UA" b="1" i="1" dirty="0" err="1"/>
              <a:t>fornicis</a:t>
            </a:r>
            <a:r>
              <a:rPr lang="uk-UA" b="1" i="1" dirty="0"/>
              <a:t>)</a:t>
            </a:r>
            <a:r>
              <a:rPr lang="uk-UA" dirty="0"/>
              <a:t>, поступово віддаляючись </a:t>
            </a:r>
            <a:r>
              <a:rPr lang="uk-UA" dirty="0" smtClean="0"/>
              <a:t>від </a:t>
            </a:r>
            <a:r>
              <a:rPr lang="uk-UA" dirty="0"/>
              <a:t>мозолистого тіла, дугоподібно вигинається вперед і донизу і продовжується в </a:t>
            </a:r>
            <a:r>
              <a:rPr lang="uk-UA" b="1" i="1" dirty="0"/>
              <a:t>стовп </a:t>
            </a:r>
            <a:r>
              <a:rPr lang="uk-UA" b="1" i="1" dirty="0" smtClean="0"/>
              <a:t>склепіння </a:t>
            </a:r>
            <a:r>
              <a:rPr lang="uk-UA" b="1" i="1" dirty="0"/>
              <a:t>(</a:t>
            </a:r>
            <a:r>
              <a:rPr lang="uk-UA" b="1" i="1" dirty="0" err="1"/>
              <a:t>columna</a:t>
            </a:r>
            <a:r>
              <a:rPr lang="uk-UA" b="1" i="1" dirty="0"/>
              <a:t> </a:t>
            </a:r>
            <a:r>
              <a:rPr lang="uk-UA" b="1" i="1" dirty="0" err="1"/>
              <a:t>fornicis</a:t>
            </a:r>
            <a:r>
              <a:rPr lang="uk-UA" b="1" i="1" dirty="0"/>
              <a:t>)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dirty="0" smtClean="0"/>
              <a:t>Кожний стовп склепіння </a:t>
            </a:r>
            <a:r>
              <a:rPr lang="uk-UA" dirty="0"/>
              <a:t>підходить до кінцевої (термінальної) </a:t>
            </a:r>
            <a:r>
              <a:rPr lang="uk-UA" dirty="0" smtClean="0"/>
              <a:t>пластинки, </a:t>
            </a:r>
            <a:r>
              <a:rPr lang="uk-UA" dirty="0"/>
              <a:t>а далі стовпи склепіння</a:t>
            </a:r>
            <a:r>
              <a:rPr lang="uk-UA" dirty="0" smtClean="0"/>
              <a:t> </a:t>
            </a:r>
            <a:r>
              <a:rPr lang="uk-UA" dirty="0"/>
              <a:t>розходяться в латеральні </a:t>
            </a:r>
            <a:r>
              <a:rPr lang="uk-UA" dirty="0" smtClean="0"/>
              <a:t>боки </a:t>
            </a:r>
            <a:r>
              <a:rPr lang="uk-UA" dirty="0"/>
              <a:t>і спрямовуються вниз і </a:t>
            </a:r>
            <a:r>
              <a:rPr lang="uk-UA" dirty="0" smtClean="0"/>
              <a:t>назад, </a:t>
            </a:r>
            <a:r>
              <a:rPr lang="uk-UA" dirty="0"/>
              <a:t>закінчуючись в </a:t>
            </a:r>
            <a:r>
              <a:rPr lang="uk-UA" dirty="0" smtClean="0"/>
              <a:t>соскоподібних </a:t>
            </a:r>
            <a:r>
              <a:rPr lang="uk-UA" dirty="0"/>
              <a:t>тілах. Між ніжками склепіння ззаду і </a:t>
            </a:r>
            <a:r>
              <a:rPr lang="uk-UA" dirty="0" smtClean="0"/>
              <a:t>термінальною пластинкою </a:t>
            </a:r>
            <a:r>
              <a:rPr lang="uk-UA" dirty="0"/>
              <a:t>спереду розташована поперечна </a:t>
            </a:r>
            <a:r>
              <a:rPr lang="uk-UA" b="1" i="1" dirty="0"/>
              <a:t>передня (біла) спайка (</a:t>
            </a:r>
            <a:r>
              <a:rPr lang="uk-UA" b="1" i="1" dirty="0" err="1"/>
              <a:t>comissura</a:t>
            </a:r>
            <a:r>
              <a:rPr lang="uk-UA" b="1" i="1" dirty="0"/>
              <a:t> </a:t>
            </a:r>
            <a:r>
              <a:rPr lang="uk-UA" b="1" i="1" dirty="0" err="1"/>
              <a:t>anterior</a:t>
            </a:r>
            <a:r>
              <a:rPr lang="uk-UA" b="1" i="1" dirty="0"/>
              <a:t>), </a:t>
            </a:r>
            <a:r>
              <a:rPr lang="uk-UA" dirty="0" smtClean="0"/>
              <a:t>яка з'єднує </a:t>
            </a:r>
            <a:r>
              <a:rPr lang="uk-UA" dirty="0"/>
              <a:t>кору </a:t>
            </a:r>
            <a:r>
              <a:rPr lang="uk-UA" dirty="0" err="1"/>
              <a:t>передньо-медіальних</a:t>
            </a:r>
            <a:r>
              <a:rPr lang="uk-UA" dirty="0"/>
              <a:t> відділів скроневих </a:t>
            </a:r>
            <a:r>
              <a:rPr lang="uk-UA" dirty="0" smtClean="0"/>
              <a:t>часток  </a:t>
            </a:r>
            <a:endParaRPr lang="uk-UA" dirty="0"/>
          </a:p>
          <a:p>
            <a:r>
              <a:rPr lang="uk-UA" dirty="0" smtClean="0"/>
              <a:t>обох півкуль </a:t>
            </a:r>
            <a:r>
              <a:rPr lang="uk-UA" dirty="0"/>
              <a:t>великого мозку. </a:t>
            </a:r>
            <a:endParaRPr lang="uk-UA" dirty="0" smtClean="0"/>
          </a:p>
        </p:txBody>
      </p:sp>
      <p:pic>
        <p:nvPicPr>
          <p:cNvPr id="6" name="Picture 2" descr="ÐÐ°ÑÑÐ¸Ð½ÐºÐ¸ Ð¿Ð¾ Ð·Ð°Ð¿ÑÐ¾ÑÑ ÑÐ¾ÑÑÐµÐ²Ð¸Ð´Ð½ÑÐµ ÑÐµÐ»Ð°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11314"/>
          <a:stretch/>
        </p:blipFill>
        <p:spPr bwMode="auto">
          <a:xfrm>
            <a:off x="0" y="2811718"/>
            <a:ext cx="5964205" cy="40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68144" y="2610683"/>
            <a:ext cx="32403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До заду тіло склепіння триває в плоску </a:t>
            </a:r>
            <a:r>
              <a:rPr lang="uk-UA" b="1" i="1" dirty="0"/>
              <a:t>ніжку склепіння (</a:t>
            </a:r>
            <a:r>
              <a:rPr lang="uk-UA" b="1" i="1" dirty="0" err="1"/>
              <a:t>crus</a:t>
            </a:r>
            <a:r>
              <a:rPr lang="uk-UA" b="1" i="1" dirty="0"/>
              <a:t> </a:t>
            </a:r>
            <a:r>
              <a:rPr lang="uk-UA" b="1" i="1" dirty="0" err="1"/>
              <a:t>fornicis</a:t>
            </a:r>
            <a:r>
              <a:rPr lang="uk-UA" b="1" i="1" dirty="0"/>
              <a:t>), </a:t>
            </a:r>
            <a:r>
              <a:rPr lang="uk-UA" dirty="0"/>
              <a:t>яка</a:t>
            </a:r>
            <a:r>
              <a:rPr lang="uk-UA" b="1" i="1" dirty="0"/>
              <a:t> </a:t>
            </a:r>
            <a:r>
              <a:rPr lang="uk-UA" dirty="0"/>
              <a:t>йде </a:t>
            </a:r>
            <a:r>
              <a:rPr lang="uk-UA" dirty="0" err="1"/>
              <a:t>латерально</a:t>
            </a:r>
            <a:r>
              <a:rPr lang="uk-UA" dirty="0"/>
              <a:t> і вниз, відділяється від мозолистого тіла і однією своєю поверхнею зростається з </a:t>
            </a:r>
            <a:r>
              <a:rPr lang="uk-UA" dirty="0" err="1"/>
              <a:t>гіпокампом</a:t>
            </a:r>
            <a:r>
              <a:rPr lang="uk-UA" dirty="0"/>
              <a:t>, утворюючи </a:t>
            </a:r>
            <a:r>
              <a:rPr lang="uk-UA" b="1" i="1" dirty="0"/>
              <a:t>бахромку </a:t>
            </a:r>
            <a:r>
              <a:rPr lang="uk-UA" b="1" i="1" dirty="0" err="1"/>
              <a:t>гіпокампу</a:t>
            </a:r>
            <a:r>
              <a:rPr lang="uk-UA" b="1" i="1" dirty="0"/>
              <a:t> (</a:t>
            </a:r>
            <a:r>
              <a:rPr lang="uk-UA" b="1" i="1" dirty="0" err="1"/>
              <a:t>fimbria</a:t>
            </a:r>
            <a:r>
              <a:rPr lang="uk-UA" b="1" i="1" dirty="0"/>
              <a:t> </a:t>
            </a:r>
            <a:r>
              <a:rPr lang="uk-UA" b="1" i="1" dirty="0" err="1"/>
              <a:t>hippocampi</a:t>
            </a:r>
            <a:r>
              <a:rPr lang="uk-UA" b="1" i="1" dirty="0"/>
              <a:t>). </a:t>
            </a:r>
            <a:r>
              <a:rPr lang="uk-UA" dirty="0"/>
              <a:t>Вільна сторона бахромки, звернена в порожнину нижнього рога бічного шлуночка, закінчується в гачку, поєднуючи скроневу частку кінцевого мозку з проміжним мозком.</a:t>
            </a:r>
            <a:endParaRPr lang="ru-RU" dirty="0"/>
          </a:p>
        </p:txBody>
      </p:sp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718"/>
            <a:ext cx="5868144" cy="40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0850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08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7920880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/>
              <a:t>Ділянка, </a:t>
            </a:r>
            <a:r>
              <a:rPr lang="uk-UA" dirty="0" smtClean="0"/>
              <a:t>обмежена </a:t>
            </a:r>
            <a:r>
              <a:rPr lang="uk-UA" dirty="0"/>
              <a:t>зверху і спереду </a:t>
            </a:r>
            <a:r>
              <a:rPr lang="uk-UA" dirty="0" smtClean="0"/>
              <a:t>мозолистим </a:t>
            </a:r>
            <a:r>
              <a:rPr lang="uk-UA" dirty="0"/>
              <a:t>тілом, знизу - його дзьобом, кінцевою пластинкою і </a:t>
            </a:r>
            <a:r>
              <a:rPr lang="uk-UA" dirty="0" smtClean="0"/>
              <a:t>передньою </a:t>
            </a:r>
            <a:r>
              <a:rPr lang="uk-UA" dirty="0"/>
              <a:t>спайкою, а ззаду - ніжкою склепіння, з кожного боку </a:t>
            </a:r>
            <a:r>
              <a:rPr lang="uk-UA" dirty="0" smtClean="0"/>
              <a:t>зайнята </a:t>
            </a:r>
            <a:r>
              <a:rPr lang="uk-UA" dirty="0" err="1" smtClean="0"/>
              <a:t>сагітально</a:t>
            </a:r>
            <a:r>
              <a:rPr lang="uk-UA" dirty="0" smtClean="0"/>
              <a:t> розташованою </a:t>
            </a:r>
            <a:r>
              <a:rPr lang="uk-UA" dirty="0"/>
              <a:t>тонкою пластинкою - </a:t>
            </a:r>
            <a:r>
              <a:rPr lang="uk-UA" b="1" dirty="0"/>
              <a:t>прозорою перегородкою (</a:t>
            </a:r>
            <a:r>
              <a:rPr lang="uk-UA" b="1" dirty="0" err="1"/>
              <a:t>septum</a:t>
            </a:r>
            <a:r>
              <a:rPr lang="uk-UA" b="1" dirty="0"/>
              <a:t> </a:t>
            </a:r>
            <a:r>
              <a:rPr lang="uk-UA" b="1" dirty="0" err="1"/>
              <a:t>pellucidum</a:t>
            </a:r>
            <a:r>
              <a:rPr lang="uk-UA" b="1" dirty="0"/>
              <a:t>)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dirty="0" smtClean="0"/>
              <a:t>Між </a:t>
            </a:r>
            <a:r>
              <a:rPr lang="uk-UA" dirty="0"/>
              <a:t>пластинками прозорої перегородки знаходиться однойменна </a:t>
            </a:r>
            <a:r>
              <a:rPr lang="uk-UA" dirty="0" smtClean="0"/>
              <a:t>сагітальна </a:t>
            </a:r>
            <a:r>
              <a:rPr lang="uk-UA" dirty="0"/>
              <a:t>вузька порожнина, яка містить прозору рідину. </a:t>
            </a:r>
            <a:r>
              <a:rPr lang="uk-UA" dirty="0" smtClean="0"/>
              <a:t>Пластинка </a:t>
            </a:r>
            <a:r>
              <a:rPr lang="uk-UA" dirty="0"/>
              <a:t>прозорої перегородки є </a:t>
            </a:r>
            <a:r>
              <a:rPr lang="uk-UA" dirty="0" smtClean="0"/>
              <a:t>медіальною </a:t>
            </a:r>
            <a:r>
              <a:rPr lang="uk-UA" dirty="0"/>
              <a:t>стінкою переднього рогу бічного шлуночка.</a:t>
            </a:r>
            <a:endParaRPr lang="ru-RU" dirty="0"/>
          </a:p>
        </p:txBody>
      </p:sp>
      <p:pic>
        <p:nvPicPr>
          <p:cNvPr id="9218" name="Picture 2" descr="ÐÐ°ÑÑÐ¸Ð½ÐºÐ¸ Ð¿Ð¾ Ð·Ð°Ð¿ÑÐ¾ÑÑ Ð¿ÑÐ¾Ð·ÑÐ°ÑÐ½Ð°Ñ Ð¿ÐµÑÐµÐ³Ð¾ÑÐ¾Ð´ÐºÐ° Ð¼Ð¾Ð·Ð³Ð°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15378" r="1112" b="2019"/>
          <a:stretch/>
        </p:blipFill>
        <p:spPr bwMode="auto">
          <a:xfrm>
            <a:off x="1547664" y="2564904"/>
            <a:ext cx="5848964" cy="376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21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88024" y="548680"/>
            <a:ext cx="4032448" cy="61863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b="1" dirty="0"/>
              <a:t>Внутрішня капсула (</a:t>
            </a:r>
            <a:r>
              <a:rPr lang="uk-UA" b="1" dirty="0" err="1"/>
              <a:t>capsula</a:t>
            </a:r>
            <a:r>
              <a:rPr lang="uk-UA" b="1" dirty="0"/>
              <a:t> </a:t>
            </a:r>
            <a:r>
              <a:rPr lang="uk-UA" b="1" dirty="0" err="1"/>
              <a:t>interna</a:t>
            </a:r>
            <a:r>
              <a:rPr lang="uk-UA" b="1" dirty="0"/>
              <a:t>) </a:t>
            </a:r>
            <a:r>
              <a:rPr lang="uk-UA" dirty="0"/>
              <a:t>- це товста, вигнута під кутом пластинка білої речовини, обмежена з </a:t>
            </a:r>
            <a:r>
              <a:rPr lang="uk-UA" dirty="0" smtClean="0"/>
              <a:t>латерального боку </a:t>
            </a:r>
            <a:r>
              <a:rPr lang="uk-UA" dirty="0" err="1" smtClean="0"/>
              <a:t>сочеподібним</a:t>
            </a:r>
            <a:r>
              <a:rPr lang="uk-UA" dirty="0" smtClean="0"/>
              <a:t> ядром</a:t>
            </a:r>
            <a:r>
              <a:rPr lang="uk-UA" dirty="0"/>
              <a:t>, а з </a:t>
            </a:r>
            <a:r>
              <a:rPr lang="uk-UA" dirty="0" smtClean="0"/>
              <a:t>медіального </a:t>
            </a:r>
            <a:r>
              <a:rPr lang="uk-UA" dirty="0"/>
              <a:t>- головкою хвостатого ядра </a:t>
            </a:r>
            <a:r>
              <a:rPr lang="uk-UA" dirty="0" smtClean="0"/>
              <a:t>і таламусом. Внутрішня </a:t>
            </a:r>
            <a:r>
              <a:rPr lang="uk-UA" dirty="0"/>
              <a:t>капсула складається з трьох відділів (</a:t>
            </a:r>
            <a:r>
              <a:rPr lang="uk-UA" dirty="0" smtClean="0"/>
              <a:t>передня ніжка, коліно </a:t>
            </a:r>
            <a:r>
              <a:rPr lang="uk-UA" dirty="0"/>
              <a:t>і </a:t>
            </a:r>
            <a:r>
              <a:rPr lang="uk-UA" dirty="0" smtClean="0"/>
              <a:t>задня ніжка). </a:t>
            </a:r>
          </a:p>
          <a:p>
            <a:r>
              <a:rPr lang="uk-UA" b="1" i="1" dirty="0" smtClean="0"/>
              <a:t>Передня </a:t>
            </a:r>
            <a:r>
              <a:rPr lang="uk-UA" b="1" i="1" dirty="0"/>
              <a:t>ніжка (</a:t>
            </a:r>
            <a:r>
              <a:rPr lang="uk-UA" b="1" i="1" dirty="0" err="1"/>
              <a:t>crus</a:t>
            </a:r>
            <a:r>
              <a:rPr lang="uk-UA" b="1" i="1" dirty="0"/>
              <a:t> </a:t>
            </a:r>
            <a:r>
              <a:rPr lang="uk-UA" b="1" i="1" dirty="0" err="1"/>
              <a:t>anterius</a:t>
            </a:r>
            <a:r>
              <a:rPr lang="uk-UA" b="1" i="1" dirty="0"/>
              <a:t>)</a:t>
            </a:r>
            <a:r>
              <a:rPr lang="uk-UA" dirty="0"/>
              <a:t>, розташована між хвостатим і </a:t>
            </a:r>
            <a:r>
              <a:rPr lang="uk-UA" dirty="0" err="1"/>
              <a:t>сочеподібним</a:t>
            </a:r>
            <a:r>
              <a:rPr lang="uk-UA" dirty="0" smtClean="0"/>
              <a:t> </a:t>
            </a:r>
            <a:r>
              <a:rPr lang="uk-UA" dirty="0"/>
              <a:t>ядрами, з'єднується під </a:t>
            </a:r>
            <a:r>
              <a:rPr lang="uk-UA" dirty="0" smtClean="0"/>
              <a:t>кутом із </a:t>
            </a:r>
            <a:r>
              <a:rPr lang="uk-UA" b="1" i="1" dirty="0"/>
              <a:t>задньою ніжкою (</a:t>
            </a:r>
            <a:r>
              <a:rPr lang="uk-UA" b="1" i="1" dirty="0" err="1"/>
              <a:t>crus</a:t>
            </a:r>
            <a:r>
              <a:rPr lang="uk-UA" b="1" i="1" dirty="0"/>
              <a:t> </a:t>
            </a:r>
            <a:r>
              <a:rPr lang="uk-UA" b="1" i="1" dirty="0" err="1"/>
              <a:t>posterius</a:t>
            </a:r>
            <a:r>
              <a:rPr lang="uk-UA" b="1" i="1" dirty="0"/>
              <a:t>), </a:t>
            </a:r>
            <a:r>
              <a:rPr lang="uk-UA" dirty="0"/>
              <a:t>що знаходиться між </a:t>
            </a:r>
            <a:r>
              <a:rPr lang="uk-UA" dirty="0" smtClean="0"/>
              <a:t>таламусом </a:t>
            </a:r>
            <a:r>
              <a:rPr lang="uk-UA" dirty="0"/>
              <a:t>і </a:t>
            </a:r>
            <a:r>
              <a:rPr lang="uk-UA" dirty="0" err="1"/>
              <a:t>сочеподібним</a:t>
            </a:r>
            <a:r>
              <a:rPr lang="uk-UA" dirty="0" smtClean="0"/>
              <a:t> ядром. Кут </a:t>
            </a:r>
            <a:r>
              <a:rPr lang="uk-UA" dirty="0"/>
              <a:t>отримав назву </a:t>
            </a:r>
            <a:r>
              <a:rPr lang="uk-UA" b="1" i="1" dirty="0"/>
              <a:t>коліна внутрішньої капсули (</a:t>
            </a:r>
            <a:r>
              <a:rPr lang="uk-UA" b="1" i="1" dirty="0" err="1"/>
              <a:t>genu</a:t>
            </a:r>
            <a:r>
              <a:rPr lang="uk-UA" b="1" i="1" dirty="0"/>
              <a:t> </a:t>
            </a:r>
            <a:r>
              <a:rPr lang="uk-UA" b="1" i="1" dirty="0" err="1"/>
              <a:t>capsulae</a:t>
            </a:r>
            <a:r>
              <a:rPr lang="uk-UA" b="1" i="1" dirty="0"/>
              <a:t> </a:t>
            </a:r>
            <a:r>
              <a:rPr lang="uk-UA" b="1" i="1" dirty="0" err="1"/>
              <a:t>internae</a:t>
            </a:r>
            <a:r>
              <a:rPr lang="uk-UA" b="1" i="1" dirty="0"/>
              <a:t>). </a:t>
            </a:r>
            <a:endParaRPr lang="uk-UA" b="1" i="1" dirty="0" smtClean="0"/>
          </a:p>
          <a:p>
            <a:r>
              <a:rPr lang="uk-UA" dirty="0" smtClean="0"/>
              <a:t>Внутрішня </a:t>
            </a:r>
            <a:r>
              <a:rPr lang="uk-UA" dirty="0"/>
              <a:t>капсула утворена проекційними волокнами, що зв'язують кору півкулі великого мозку з іншими відділами центральної нервової системи. </a:t>
            </a:r>
            <a:endParaRPr lang="ru-RU" dirty="0"/>
          </a:p>
        </p:txBody>
      </p:sp>
      <p:pic>
        <p:nvPicPr>
          <p:cNvPr id="51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79512" y="404664"/>
            <a:ext cx="45339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94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8206"/>
            <a:ext cx="406794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/>
              <a:t>У коліні внутрішньої капсули розташовуються волокна корково-ядерного шляху, який прямує з кори </a:t>
            </a:r>
            <a:r>
              <a:rPr lang="uk-UA" sz="1600" dirty="0" err="1"/>
              <a:t>передцентральної</a:t>
            </a:r>
            <a:r>
              <a:rPr lang="uk-UA" sz="1600" dirty="0"/>
              <a:t> </a:t>
            </a:r>
            <a:r>
              <a:rPr lang="uk-UA" sz="1600" dirty="0" smtClean="0"/>
              <a:t> звивини </a:t>
            </a:r>
            <a:r>
              <a:rPr lang="uk-UA" sz="1600" dirty="0"/>
              <a:t>до рухових ядер черепних нервів. 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 smtClean="0"/>
              <a:t>У </a:t>
            </a:r>
            <a:r>
              <a:rPr lang="uk-UA" sz="1600" dirty="0"/>
              <a:t>передньому відділі задньої ніжки знаходяться волокна корково-спинномозкового </a:t>
            </a:r>
            <a:r>
              <a:rPr lang="uk-UA" sz="1600" dirty="0" smtClean="0"/>
              <a:t>шляху, який також починається </a:t>
            </a:r>
            <a:r>
              <a:rPr lang="uk-UA" sz="1600" dirty="0"/>
              <a:t>в </a:t>
            </a:r>
            <a:r>
              <a:rPr lang="uk-UA" sz="1600" dirty="0" err="1"/>
              <a:t>передцентральній</a:t>
            </a:r>
            <a:r>
              <a:rPr lang="uk-UA" sz="1600" dirty="0"/>
              <a:t> звивині та слідує до рухових ядер передніх рогів спинного мозку</a:t>
            </a:r>
            <a:r>
              <a:rPr lang="uk-UA" sz="16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 smtClean="0"/>
              <a:t>В задній </a:t>
            </a:r>
            <a:r>
              <a:rPr lang="uk-UA" sz="1600" dirty="0"/>
              <a:t>ніжці розташовуються </a:t>
            </a:r>
            <a:r>
              <a:rPr lang="uk-UA" sz="1600" dirty="0" err="1"/>
              <a:t>таламо-тім'яні</a:t>
            </a:r>
            <a:r>
              <a:rPr lang="uk-UA" sz="1600" dirty="0"/>
              <a:t> </a:t>
            </a:r>
            <a:r>
              <a:rPr lang="uk-UA" sz="1600" dirty="0" smtClean="0"/>
              <a:t>волокна, що </a:t>
            </a:r>
            <a:r>
              <a:rPr lang="uk-UA" sz="1600" dirty="0"/>
              <a:t>прямують в кору </a:t>
            </a:r>
            <a:r>
              <a:rPr lang="uk-UA" sz="1600" dirty="0" err="1" smtClean="0"/>
              <a:t>постцентральної</a:t>
            </a:r>
            <a:r>
              <a:rPr lang="uk-UA" sz="1600" dirty="0" smtClean="0"/>
              <a:t> </a:t>
            </a:r>
            <a:r>
              <a:rPr lang="uk-UA" sz="1600" dirty="0"/>
              <a:t>звивини. У складі цього </a:t>
            </a:r>
            <a:r>
              <a:rPr lang="uk-UA" sz="1600" dirty="0" smtClean="0"/>
              <a:t>шляху </a:t>
            </a:r>
            <a:r>
              <a:rPr lang="uk-UA" sz="1600" dirty="0"/>
              <a:t>містяться волокна провідників всіх видів загальної </a:t>
            </a:r>
            <a:r>
              <a:rPr lang="uk-UA" sz="1600" dirty="0" smtClean="0"/>
              <a:t>чутливості.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 smtClean="0"/>
              <a:t>В центральних відділах задньої ніжки, йде скронево-тім'яно-потилично-мостовий пучок, волокна якого починаються від різних ділянок кори потиличної, тім'яної і скроневої часток півкулі і слідують до ядер моста в </a:t>
            </a:r>
            <a:r>
              <a:rPr lang="uk-UA" sz="1600" dirty="0" err="1" smtClean="0"/>
              <a:t>базилярній</a:t>
            </a:r>
            <a:r>
              <a:rPr lang="uk-UA" sz="1600" dirty="0" smtClean="0"/>
              <a:t> частині. </a:t>
            </a:r>
            <a:endParaRPr lang="ru-RU" sz="1600" dirty="0"/>
          </a:p>
        </p:txBody>
      </p:sp>
      <p:pic>
        <p:nvPicPr>
          <p:cNvPr id="3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06"/>
            <a:ext cx="51816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213934"/>
            <a:ext cx="5436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 smtClean="0"/>
              <a:t>У задніх відділах задньої ніжки розташовуються слуховий і зоровий провідні шляхи. Обидва беруть початок від підкіркових центрів слуху і зору і закінчуються у відповідних коркових центрах.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 smtClean="0"/>
              <a:t>Передня ніжка внутрішньої капсули містить лобно-мостовий шлях.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5759014"/>
            <a:ext cx="65704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dirty="0">
                <a:solidFill>
                  <a:prstClr val="black"/>
                </a:solidFill>
              </a:rPr>
              <a:t>Волокна висхідних провідних шляхів, </a:t>
            </a:r>
            <a:r>
              <a:rPr lang="uk-UA" sz="1600" dirty="0" err="1">
                <a:solidFill>
                  <a:prstClr val="black"/>
                </a:solidFill>
              </a:rPr>
              <a:t>розходячись</a:t>
            </a:r>
            <a:r>
              <a:rPr lang="uk-UA" sz="1600" dirty="0">
                <a:solidFill>
                  <a:prstClr val="black"/>
                </a:solidFill>
              </a:rPr>
              <a:t> в різних напрямках до кори півкулі, утворюють </a:t>
            </a:r>
            <a:r>
              <a:rPr lang="uk-UA" sz="1600" b="1" i="1" dirty="0">
                <a:solidFill>
                  <a:prstClr val="black"/>
                </a:solidFill>
              </a:rPr>
              <a:t>променистий вінець (</a:t>
            </a:r>
            <a:r>
              <a:rPr lang="uk-UA" sz="1600" b="1" i="1" dirty="0" err="1">
                <a:solidFill>
                  <a:prstClr val="black"/>
                </a:solidFill>
              </a:rPr>
              <a:t>corona</a:t>
            </a:r>
            <a:r>
              <a:rPr lang="uk-UA" sz="1600" b="1" i="1" dirty="0">
                <a:solidFill>
                  <a:prstClr val="black"/>
                </a:solidFill>
              </a:rPr>
              <a:t> </a:t>
            </a:r>
            <a:r>
              <a:rPr lang="uk-UA" sz="1600" b="1" i="1" dirty="0" err="1">
                <a:solidFill>
                  <a:prstClr val="black"/>
                </a:solidFill>
              </a:rPr>
              <a:t>radiata</a:t>
            </a:r>
            <a:r>
              <a:rPr lang="uk-UA" sz="1600" b="1" i="1" dirty="0">
                <a:solidFill>
                  <a:prstClr val="black"/>
                </a:solidFill>
              </a:rPr>
              <a:t>)</a:t>
            </a:r>
            <a:r>
              <a:rPr lang="uk-UA" sz="1600" dirty="0">
                <a:solidFill>
                  <a:prstClr val="black"/>
                </a:solidFill>
              </a:rPr>
              <a:t>. </a:t>
            </a:r>
            <a:endParaRPr lang="uk-UA" sz="1600" dirty="0" smtClean="0">
              <a:solidFill>
                <a:prstClr val="black"/>
              </a:solidFill>
            </a:endParaRPr>
          </a:p>
          <a:p>
            <a:pPr lvl="0"/>
            <a:r>
              <a:rPr lang="uk-UA" sz="1600" dirty="0" smtClean="0">
                <a:solidFill>
                  <a:prstClr val="black"/>
                </a:solidFill>
              </a:rPr>
              <a:t>Донизу </a:t>
            </a:r>
            <a:r>
              <a:rPr lang="uk-UA" sz="1600" dirty="0">
                <a:solidFill>
                  <a:prstClr val="black"/>
                </a:solidFill>
              </a:rPr>
              <a:t>волокна низхідних провідних шляхів внутрішньої капсули у вигляді компактних пучків направляються в ніжку середнього мозку.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Ð°ÑÑÐ¸Ð½ÐºÐ¸ Ð¿Ð¾ Ð·Ð°Ð¿ÑÐ¾ÑÑ Ð²Ð½ÑÑÑÐµÐ½Ð½ÑÑ ÐºÐ°Ð¿ÑÑÐ»Ð° Ð¼Ð¾Ð·Ð³Ð°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37"/>
          <a:stretch/>
        </p:blipFill>
        <p:spPr bwMode="auto">
          <a:xfrm>
            <a:off x="3995936" y="908720"/>
            <a:ext cx="511256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88843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03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89654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56992"/>
            <a:ext cx="532859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4" b="19128"/>
          <a:stretch/>
        </p:blipFill>
        <p:spPr bwMode="auto">
          <a:xfrm>
            <a:off x="-17625" y="1772816"/>
            <a:ext cx="9144000" cy="442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Шлуночки мозку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1103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ÐÐ°ÑÑÐ¸Ð½ÐºÐ¸ Ð¿Ð¾ Ð·Ð°Ð¿ÑÐ¾ÑÑ ÑÑÐµÑÐ¸Ð¹ Ð¶ÐµÐ»ÑÐ´Ð¾ÑÐµÐº Ð¼Ð¾Ð·Ð³Ð°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9209" y="1770262"/>
            <a:ext cx="523875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Autofit/>
          </a:bodyPr>
          <a:lstStyle/>
          <a:p>
            <a:r>
              <a:rPr lang="uk-UA" sz="4800" b="1" dirty="0" smtClean="0"/>
              <a:t>Бічні шлуночки кінцевого мозку</a:t>
            </a:r>
            <a:endParaRPr lang="ru-RU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12829" y="1345268"/>
            <a:ext cx="442366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 smtClean="0"/>
              <a:t>У </a:t>
            </a:r>
            <a:r>
              <a:rPr lang="uk-UA" u="sng" dirty="0"/>
              <a:t>кожного шлуночка виділяють 4 частини:</a:t>
            </a:r>
            <a:r>
              <a:rPr lang="uk-UA" dirty="0"/>
              <a:t> </a:t>
            </a:r>
            <a:r>
              <a:rPr lang="uk-UA" b="1" i="1" dirty="0"/>
              <a:t>передній ріг (</a:t>
            </a:r>
            <a:r>
              <a:rPr lang="uk-UA" b="1" i="1" dirty="0" err="1"/>
              <a:t>cornu</a:t>
            </a:r>
            <a:r>
              <a:rPr lang="uk-UA" b="1" i="1" dirty="0"/>
              <a:t> </a:t>
            </a:r>
            <a:r>
              <a:rPr lang="uk-UA" b="1" i="1" dirty="0" err="1"/>
              <a:t>frontale</a:t>
            </a:r>
            <a:r>
              <a:rPr lang="uk-UA" b="1" i="1" dirty="0"/>
              <a:t>, s. </a:t>
            </a:r>
            <a:r>
              <a:rPr lang="uk-UA" b="1" i="1" dirty="0" err="1"/>
              <a:t>anterius</a:t>
            </a:r>
            <a:r>
              <a:rPr lang="uk-UA" b="1" i="1" dirty="0"/>
              <a:t>)</a:t>
            </a:r>
            <a:r>
              <a:rPr lang="uk-UA" b="1" dirty="0"/>
              <a:t> </a:t>
            </a:r>
            <a:r>
              <a:rPr lang="uk-UA" dirty="0"/>
              <a:t>залягає в лобній долі, </a:t>
            </a:r>
            <a:r>
              <a:rPr lang="uk-UA" b="1" i="1" dirty="0"/>
              <a:t>центральна частина (</a:t>
            </a:r>
            <a:r>
              <a:rPr lang="uk-UA" b="1" i="1" dirty="0" err="1"/>
              <a:t>pars</a:t>
            </a:r>
            <a:r>
              <a:rPr lang="uk-UA" b="1" i="1" dirty="0"/>
              <a:t> </a:t>
            </a:r>
            <a:r>
              <a:rPr lang="uk-UA" b="1" i="1" dirty="0" err="1"/>
              <a:t>centralis</a:t>
            </a:r>
            <a:r>
              <a:rPr lang="uk-UA" b="1" i="1" dirty="0"/>
              <a:t>)</a:t>
            </a:r>
            <a:r>
              <a:rPr lang="uk-UA" dirty="0"/>
              <a:t> - в тім'яній ділянці, </a:t>
            </a:r>
            <a:r>
              <a:rPr lang="uk-UA" b="1" i="1" dirty="0"/>
              <a:t>задній ріг (</a:t>
            </a:r>
            <a:r>
              <a:rPr lang="uk-UA" b="1" i="1" dirty="0" err="1"/>
              <a:t>cornu</a:t>
            </a:r>
            <a:r>
              <a:rPr lang="uk-UA" b="1" i="1" dirty="0"/>
              <a:t> </a:t>
            </a:r>
            <a:r>
              <a:rPr lang="uk-UA" b="1" i="1" dirty="0" err="1"/>
              <a:t>occipitale</a:t>
            </a:r>
            <a:r>
              <a:rPr lang="uk-UA" b="1" i="1" dirty="0"/>
              <a:t>, s. </a:t>
            </a:r>
            <a:r>
              <a:rPr lang="uk-UA" b="1" i="1" dirty="0" err="1"/>
              <a:t>posterius</a:t>
            </a:r>
            <a:r>
              <a:rPr lang="uk-UA" b="1" i="1" dirty="0"/>
              <a:t>)</a:t>
            </a:r>
            <a:r>
              <a:rPr lang="uk-UA" dirty="0"/>
              <a:t> - в потиличній частці, </a:t>
            </a:r>
            <a:r>
              <a:rPr lang="uk-UA" b="1" i="1" dirty="0"/>
              <a:t>нижній ріг (</a:t>
            </a:r>
            <a:r>
              <a:rPr lang="uk-UA" b="1" i="1" dirty="0" err="1"/>
              <a:t>cornu</a:t>
            </a:r>
            <a:r>
              <a:rPr lang="uk-UA" b="1" i="1" dirty="0"/>
              <a:t> </a:t>
            </a:r>
            <a:r>
              <a:rPr lang="uk-UA" b="1" i="1" dirty="0" err="1"/>
              <a:t>temporale</a:t>
            </a:r>
            <a:r>
              <a:rPr lang="uk-UA" b="1" i="1" dirty="0"/>
              <a:t>, s. </a:t>
            </a:r>
            <a:r>
              <a:rPr lang="uk-UA" b="1" i="1" dirty="0" err="1"/>
              <a:t>inferius</a:t>
            </a:r>
            <a:r>
              <a:rPr lang="uk-UA" b="1" i="1" dirty="0"/>
              <a:t>)</a:t>
            </a:r>
            <a:r>
              <a:rPr lang="uk-UA" dirty="0"/>
              <a:t> - в скроневій частці. </a:t>
            </a:r>
            <a:endParaRPr lang="ru-RU" dirty="0"/>
          </a:p>
          <a:p>
            <a:r>
              <a:rPr lang="uk-UA" dirty="0"/>
              <a:t>Щілиноподібні, вигнуті донизу і в латеральний бік </a:t>
            </a:r>
            <a:r>
              <a:rPr lang="uk-UA" b="1" i="1" dirty="0"/>
              <a:t>передні роги</a:t>
            </a:r>
            <a:r>
              <a:rPr lang="uk-UA" dirty="0"/>
              <a:t> обох шлуночків відділені один від одного двома пластинками прозорої перегородки, яка служить медіальною стінкою. Латеральна частина нижньої стінки утворена головкою хвостатого ядра, передня, верхня і нижня стінки переднього рогу - волокнами мозолистого тіла. Через </a:t>
            </a:r>
            <a:r>
              <a:rPr lang="uk-UA" dirty="0" err="1"/>
              <a:t>міжшлуночковий</a:t>
            </a:r>
            <a:r>
              <a:rPr lang="uk-UA" dirty="0"/>
              <a:t> отвір передній ріг бічного шлуночка сполучається з третім шлуночком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611" y="692696"/>
            <a:ext cx="8305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Порожнинами півкуль великого мозку є </a:t>
            </a:r>
            <a:r>
              <a:rPr lang="uk-UA" b="1" dirty="0">
                <a:solidFill>
                  <a:prstClr val="black"/>
                </a:solidFill>
              </a:rPr>
              <a:t>бічні шлуночки (</a:t>
            </a:r>
            <a:r>
              <a:rPr lang="uk-UA" b="1" dirty="0" err="1">
                <a:solidFill>
                  <a:prstClr val="black"/>
                </a:solidFill>
              </a:rPr>
              <a:t>ventriculus</a:t>
            </a:r>
            <a:r>
              <a:rPr lang="uk-UA" b="1" dirty="0">
                <a:solidFill>
                  <a:prstClr val="black"/>
                </a:solidFill>
              </a:rPr>
              <a:t> </a:t>
            </a:r>
            <a:r>
              <a:rPr lang="uk-UA" b="1" dirty="0" err="1">
                <a:solidFill>
                  <a:prstClr val="black"/>
                </a:solidFill>
              </a:rPr>
              <a:t>lateralis</a:t>
            </a:r>
            <a:r>
              <a:rPr lang="uk-UA" b="1" dirty="0">
                <a:solidFill>
                  <a:prstClr val="black"/>
                </a:solidFill>
              </a:rPr>
              <a:t>)</a:t>
            </a:r>
            <a:r>
              <a:rPr lang="uk-UA" dirty="0">
                <a:solidFill>
                  <a:prstClr val="black"/>
                </a:solidFill>
              </a:rPr>
              <a:t> (I і II), розташовані в товщі білої речовини під мозолистим тілом.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98047" cy="356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76429"/>
            <a:ext cx="59046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/>
              <a:t>Центральна частина</a:t>
            </a:r>
            <a:r>
              <a:rPr lang="uk-UA" dirty="0"/>
              <a:t> бічного шлуночка являє собою вузьку горизонтальну щілину, обмежену зверху мозолистим тілом, знизу тілом хвостатого ядра, частиною дорсальної поверхні таламуса і </a:t>
            </a:r>
            <a:r>
              <a:rPr lang="uk-UA" i="1" dirty="0"/>
              <a:t>термінальною смужкою (</a:t>
            </a:r>
            <a:r>
              <a:rPr lang="uk-UA" i="1" dirty="0" err="1"/>
              <a:t>stria</a:t>
            </a:r>
            <a:r>
              <a:rPr lang="uk-UA" i="1" dirty="0"/>
              <a:t> </a:t>
            </a:r>
            <a:r>
              <a:rPr lang="uk-UA" i="1" dirty="0" err="1"/>
              <a:t>terminalis</a:t>
            </a:r>
            <a:r>
              <a:rPr lang="uk-UA" i="1" dirty="0"/>
              <a:t>)</a:t>
            </a:r>
            <a:r>
              <a:rPr lang="uk-UA" dirty="0"/>
              <a:t>. Медіальна стінка центральної частині утворена тілом склепіння мозку. Між склепінням угорі і таламусом внизу розташована </a:t>
            </a:r>
            <a:r>
              <a:rPr lang="uk-UA" i="1" dirty="0"/>
              <a:t>судинна щілина (</a:t>
            </a:r>
            <a:r>
              <a:rPr lang="uk-UA" i="1" dirty="0" err="1"/>
              <a:t>fissura</a:t>
            </a:r>
            <a:r>
              <a:rPr lang="uk-UA" i="1" dirty="0"/>
              <a:t> </a:t>
            </a:r>
            <a:r>
              <a:rPr lang="uk-UA" i="1" dirty="0" err="1"/>
              <a:t>choroiidea</a:t>
            </a:r>
            <a:r>
              <a:rPr lang="uk-UA" i="1" dirty="0"/>
              <a:t>)</a:t>
            </a:r>
            <a:r>
              <a:rPr lang="uk-UA" dirty="0"/>
              <a:t>, до якої з боку центральної частини прилягає </a:t>
            </a:r>
            <a:r>
              <a:rPr lang="uk-UA" i="1" dirty="0"/>
              <a:t>судинне сплетіння бічного шлуночка (</a:t>
            </a:r>
            <a:r>
              <a:rPr lang="uk-UA" i="1" dirty="0" err="1"/>
              <a:t>plexus</a:t>
            </a:r>
            <a:r>
              <a:rPr lang="uk-UA" i="1" dirty="0"/>
              <a:t> </a:t>
            </a:r>
            <a:r>
              <a:rPr lang="uk-UA" i="1" dirty="0" err="1"/>
              <a:t>choroideus</a:t>
            </a:r>
            <a:r>
              <a:rPr lang="uk-UA" i="1" dirty="0"/>
              <a:t> </a:t>
            </a:r>
            <a:r>
              <a:rPr lang="uk-UA" i="1" dirty="0" err="1"/>
              <a:t>ventriculi</a:t>
            </a:r>
            <a:r>
              <a:rPr lang="uk-UA" i="1" dirty="0"/>
              <a:t> </a:t>
            </a:r>
            <a:r>
              <a:rPr lang="uk-UA" i="1" dirty="0" err="1"/>
              <a:t>lateralis</a:t>
            </a:r>
            <a:r>
              <a:rPr lang="uk-UA" i="1" dirty="0"/>
              <a:t>)</a:t>
            </a:r>
            <a:r>
              <a:rPr lang="uk-UA" dirty="0"/>
              <a:t>. Латеральна стінка у центральній частині практично відсутня, так як в цьому напрямку дах і дно шлуночка з'єднуються під гострим кутом</a:t>
            </a:r>
            <a:r>
              <a:rPr lang="uk-UA" dirty="0" smtClean="0"/>
              <a:t>.</a:t>
            </a:r>
            <a:r>
              <a:rPr lang="uk-UA" b="1" i="1" dirty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569261"/>
            <a:ext cx="89289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/>
              <a:t>Нижній (скроневий) ріг</a:t>
            </a:r>
            <a:r>
              <a:rPr lang="uk-UA" dirty="0"/>
              <a:t> є порожниною скроневої частки. Латеральну стінку і дах нижнього рогу бічного шлуночка утворює білу речовину півкулі великого мозку, в яке входить і продовжується хвіст хвостатого ядра. В області дна нижнього рогу помітно трикутної форми </a:t>
            </a:r>
            <a:r>
              <a:rPr lang="uk-UA" i="1" dirty="0"/>
              <a:t>колатеральне піднесення (</a:t>
            </a:r>
            <a:r>
              <a:rPr lang="uk-UA" i="1" dirty="0" err="1"/>
              <a:t>eminentia</a:t>
            </a:r>
            <a:r>
              <a:rPr lang="uk-UA" i="1" dirty="0"/>
              <a:t> </a:t>
            </a:r>
            <a:r>
              <a:rPr lang="uk-UA" i="1" dirty="0" err="1"/>
              <a:t>collaterаlis</a:t>
            </a:r>
            <a:r>
              <a:rPr lang="uk-UA" i="1" dirty="0"/>
              <a:t>)</a:t>
            </a:r>
            <a:r>
              <a:rPr lang="uk-UA" dirty="0"/>
              <a:t> - слід вдавлення в нижній ріг колатеральної борозни. Медіальну стінку утворює </a:t>
            </a:r>
            <a:r>
              <a:rPr lang="uk-UA" i="1" dirty="0" err="1"/>
              <a:t>гіпокамп</a:t>
            </a:r>
            <a:r>
              <a:rPr lang="uk-UA" i="1" dirty="0"/>
              <a:t> (</a:t>
            </a:r>
            <a:r>
              <a:rPr lang="uk-UA" i="1" dirty="0" err="1"/>
              <a:t>hippocampus</a:t>
            </a:r>
            <a:r>
              <a:rPr lang="uk-UA" i="1" dirty="0"/>
              <a:t>)</a:t>
            </a:r>
            <a:r>
              <a:rPr lang="uk-UA" dirty="0"/>
              <a:t>, який в передніх відділах нижнього рогу закінчується потовщенням. Це потовщення </a:t>
            </a:r>
            <a:r>
              <a:rPr lang="uk-UA" dirty="0" err="1"/>
              <a:t>гіпокампу</a:t>
            </a:r>
            <a:r>
              <a:rPr lang="uk-UA" dirty="0"/>
              <a:t> розділене дрібними борозенками на окремі горбки </a:t>
            </a:r>
            <a:r>
              <a:rPr lang="uk-UA" i="1" dirty="0"/>
              <a:t>(пальці </a:t>
            </a:r>
            <a:r>
              <a:rPr lang="uk-UA" i="1" dirty="0" err="1"/>
              <a:t>гіпокампу</a:t>
            </a:r>
            <a:r>
              <a:rPr lang="uk-UA" i="1" dirty="0"/>
              <a:t>, </a:t>
            </a:r>
            <a:r>
              <a:rPr lang="uk-UA" i="1" dirty="0" err="1"/>
              <a:t>digitatidones</a:t>
            </a:r>
            <a:r>
              <a:rPr lang="uk-UA" i="1" dirty="0"/>
              <a:t> </a:t>
            </a:r>
            <a:r>
              <a:rPr lang="uk-UA" i="1" dirty="0" err="1"/>
              <a:t>hippdocampi</a:t>
            </a:r>
            <a:r>
              <a:rPr lang="uk-UA" i="1" dirty="0"/>
              <a:t>)</a:t>
            </a:r>
            <a:r>
              <a:rPr lang="uk-UA" dirty="0"/>
              <a:t>. З медіальної сторони з </a:t>
            </a:r>
            <a:r>
              <a:rPr lang="uk-UA" dirty="0" err="1"/>
              <a:t>гіпокампом</a:t>
            </a:r>
            <a:r>
              <a:rPr lang="uk-UA" dirty="0"/>
              <a:t> зрощена </a:t>
            </a:r>
            <a:r>
              <a:rPr lang="uk-UA" i="1" dirty="0"/>
              <a:t>бахромка </a:t>
            </a:r>
            <a:r>
              <a:rPr lang="uk-UA" i="1" dirty="0" err="1"/>
              <a:t>гіпокампу</a:t>
            </a:r>
            <a:r>
              <a:rPr lang="uk-UA" i="1" dirty="0"/>
              <a:t> (</a:t>
            </a:r>
            <a:r>
              <a:rPr lang="uk-UA" i="1" dirty="0" err="1"/>
              <a:t>fimbria</a:t>
            </a:r>
            <a:r>
              <a:rPr lang="uk-UA" i="1" dirty="0"/>
              <a:t> </a:t>
            </a:r>
            <a:r>
              <a:rPr lang="uk-UA" i="1" dirty="0" err="1"/>
              <a:t>hippocampi</a:t>
            </a:r>
            <a:r>
              <a:rPr lang="uk-UA" i="1" dirty="0"/>
              <a:t>)</a:t>
            </a:r>
            <a:r>
              <a:rPr lang="uk-UA" dirty="0"/>
              <a:t>, яка є продовженням ніжки склепіння і до якої прикріплено судинне сплетіння, що спускається сюди з центральної частини бічного шлуночка.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4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/>
              <a:t>Задній </a:t>
            </a:r>
            <a:r>
              <a:rPr lang="uk-UA" b="1" i="1" dirty="0"/>
              <a:t>(потиличний) ріг</a:t>
            </a:r>
            <a:r>
              <a:rPr lang="uk-UA" dirty="0"/>
              <a:t> вдавлюється в потиличну частку півкулі великого мозку. Верхня і латеральна стінки заднього рогу утворені волокнами мозолистого тіла, нижня і медіальна стінки - випинанням білої речовини потиличної частки в порожнину заднього рогу. На медіальній стінці заднього рогу помітні два випинання. Верхнє - </a:t>
            </a:r>
            <a:r>
              <a:rPr lang="uk-UA" i="1" dirty="0"/>
              <a:t>цибулина заднього рогу (</a:t>
            </a:r>
            <a:r>
              <a:rPr lang="uk-UA" i="1" dirty="0" err="1"/>
              <a:t>bulbus</a:t>
            </a:r>
            <a:r>
              <a:rPr lang="uk-UA" i="1" dirty="0"/>
              <a:t> </a:t>
            </a:r>
            <a:r>
              <a:rPr lang="uk-UA" i="1" dirty="0" err="1"/>
              <a:t>cornus</a:t>
            </a:r>
            <a:r>
              <a:rPr lang="uk-UA" i="1" dirty="0"/>
              <a:t> </a:t>
            </a:r>
            <a:r>
              <a:rPr lang="uk-UA" i="1" dirty="0" err="1"/>
              <a:t>occipitalis</a:t>
            </a:r>
            <a:r>
              <a:rPr lang="uk-UA" i="1" dirty="0"/>
              <a:t>)</a:t>
            </a:r>
            <a:r>
              <a:rPr lang="uk-UA" dirty="0"/>
              <a:t>, утворено волокнами мозолистого тіла, які в цьому місці огинають тім'яно-потиличну борозну. Нижнє випинання - </a:t>
            </a:r>
            <a:r>
              <a:rPr lang="uk-UA" i="1" dirty="0"/>
              <a:t>пташина шпора (</a:t>
            </a:r>
            <a:r>
              <a:rPr lang="uk-UA" i="1" dirty="0" err="1"/>
              <a:t>calcar</a:t>
            </a:r>
            <a:r>
              <a:rPr lang="uk-UA" i="1" dirty="0"/>
              <a:t> </a:t>
            </a:r>
            <a:r>
              <a:rPr lang="uk-UA" i="1" dirty="0" err="1"/>
              <a:t>avis</a:t>
            </a:r>
            <a:r>
              <a:rPr lang="uk-UA" i="1" dirty="0"/>
              <a:t>)</a:t>
            </a:r>
            <a:r>
              <a:rPr lang="uk-UA" dirty="0"/>
              <a:t>, утворено вдавленням в порожнину заднього рогу шпорної борозни. На нижній стінці заднього рогу є злегка опуклий </a:t>
            </a:r>
            <a:r>
              <a:rPr lang="uk-UA" i="1" dirty="0"/>
              <a:t>колатеральний трикутник (</a:t>
            </a:r>
            <a:r>
              <a:rPr lang="uk-UA" i="1" dirty="0" err="1"/>
              <a:t>trigonum</a:t>
            </a:r>
            <a:r>
              <a:rPr lang="uk-UA" i="1" dirty="0"/>
              <a:t> </a:t>
            </a:r>
            <a:r>
              <a:rPr lang="uk-UA" i="1" dirty="0" err="1"/>
              <a:t>collaterale</a:t>
            </a:r>
            <a:r>
              <a:rPr lang="uk-UA" i="1" dirty="0"/>
              <a:t>)</a:t>
            </a:r>
            <a:r>
              <a:rPr lang="uk-UA" dirty="0"/>
              <a:t> - слід вдавлення в порожнину шлуночка колатеральної борозни.</a:t>
            </a:r>
            <a:endParaRPr lang="ru-RU" dirty="0"/>
          </a:p>
          <a:p>
            <a:r>
              <a:rPr lang="uk-UA" dirty="0"/>
              <a:t>У центральній частині і нижньому розі бічного шлуночка знаходиться </a:t>
            </a:r>
            <a:r>
              <a:rPr lang="uk-UA" i="1" dirty="0"/>
              <a:t>судинне сплетіння бічного шлуночка (</a:t>
            </a:r>
            <a:r>
              <a:rPr lang="uk-UA" i="1" dirty="0" err="1"/>
              <a:t>plexus</a:t>
            </a:r>
            <a:r>
              <a:rPr lang="uk-UA" i="1" dirty="0"/>
              <a:t> </a:t>
            </a:r>
            <a:r>
              <a:rPr lang="uk-UA" i="1" dirty="0" err="1"/>
              <a:t>choroideus</a:t>
            </a:r>
            <a:r>
              <a:rPr lang="uk-UA" i="1" dirty="0"/>
              <a:t>)</a:t>
            </a:r>
            <a:r>
              <a:rPr lang="uk-UA" dirty="0"/>
              <a:t>, яке прикріплюється до </a:t>
            </a:r>
            <a:r>
              <a:rPr lang="uk-UA" i="1" dirty="0"/>
              <a:t>судинної стрічки (</a:t>
            </a:r>
            <a:r>
              <a:rPr lang="uk-UA" i="1" dirty="0" err="1"/>
              <a:t>taenia</a:t>
            </a:r>
            <a:r>
              <a:rPr lang="uk-UA" i="1" dirty="0"/>
              <a:t> </a:t>
            </a:r>
            <a:r>
              <a:rPr lang="uk-UA" i="1" dirty="0" err="1"/>
              <a:t>choroidea</a:t>
            </a:r>
            <a:r>
              <a:rPr lang="uk-UA" i="1" dirty="0"/>
              <a:t>)</a:t>
            </a:r>
            <a:r>
              <a:rPr lang="uk-UA" dirty="0"/>
              <a:t> внизу і до стрічки склепіння вгорі. Триває судинне сплетіння в нижній ріг, де воно прикріплюється також до </a:t>
            </a:r>
            <a:r>
              <a:rPr lang="uk-UA" dirty="0" err="1"/>
              <a:t>бахромкі</a:t>
            </a:r>
            <a:r>
              <a:rPr lang="uk-UA" dirty="0"/>
              <a:t> </a:t>
            </a:r>
            <a:r>
              <a:rPr lang="uk-UA" dirty="0" err="1"/>
              <a:t>гіпокампу</a:t>
            </a:r>
            <a:r>
              <a:rPr lang="uk-UA" dirty="0"/>
              <a:t>. Судинне сплетіння бічного шлуночка утворюється за рахунок втиснення в шлуночок через судинну щілину м'якої оболонки головного мозку з кровоносними судинами, що містяться в ній. У передніх відділах судинне сплетіння бічного шлуночка через </a:t>
            </a:r>
            <a:r>
              <a:rPr lang="uk-UA" i="1" dirty="0" err="1"/>
              <a:t>міжшлуночковий</a:t>
            </a:r>
            <a:r>
              <a:rPr lang="uk-UA" i="1" dirty="0"/>
              <a:t> отвір (</a:t>
            </a:r>
            <a:r>
              <a:rPr lang="uk-UA" i="1" dirty="0" err="1"/>
              <a:t>foramen</a:t>
            </a:r>
            <a:r>
              <a:rPr lang="uk-UA" i="1" dirty="0"/>
              <a:t> </a:t>
            </a:r>
            <a:r>
              <a:rPr lang="uk-UA" i="1" dirty="0" err="1"/>
              <a:t>interventriculare</a:t>
            </a:r>
            <a:r>
              <a:rPr lang="uk-UA" i="1" dirty="0"/>
              <a:t>)</a:t>
            </a:r>
            <a:r>
              <a:rPr lang="uk-UA" dirty="0"/>
              <a:t> з'єднується з судинним сплетінням III шлуночка.</a:t>
            </a:r>
            <a:endParaRPr lang="ru-RU" dirty="0"/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565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ÐÐ°ÑÑÐ¸Ð½ÐºÐ¸ Ð¿Ð¾ Ð·Ð°Ð¿ÑÐ¾ÑÑ ÑÑÐ±ÑÐ°Ð»Ð°Ð¼ÑÑ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776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67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4088" y="1124744"/>
            <a:ext cx="37799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Лобова </a:t>
            </a:r>
            <a:r>
              <a:rPr lang="uk-UA" b="1" dirty="0"/>
              <a:t>частка (</a:t>
            </a:r>
            <a:r>
              <a:rPr lang="uk-UA" b="1" dirty="0" err="1"/>
              <a:t>lobus</a:t>
            </a:r>
            <a:r>
              <a:rPr lang="uk-UA" b="1" dirty="0"/>
              <a:t> </a:t>
            </a:r>
            <a:r>
              <a:rPr lang="uk-UA" b="1" dirty="0" err="1"/>
              <a:t>frontalis</a:t>
            </a:r>
            <a:r>
              <a:rPr lang="uk-UA" b="1" dirty="0"/>
              <a:t>), </a:t>
            </a:r>
            <a:r>
              <a:rPr lang="uk-UA" dirty="0"/>
              <a:t>розташована в передньому відділі </a:t>
            </a:r>
            <a:r>
              <a:rPr lang="uk-UA" dirty="0" smtClean="0"/>
              <a:t>кожної </a:t>
            </a:r>
            <a:r>
              <a:rPr lang="uk-UA" dirty="0"/>
              <a:t>півкулі великого </a:t>
            </a:r>
            <a:r>
              <a:rPr lang="uk-UA" dirty="0" smtClean="0"/>
              <a:t>мозку.</a:t>
            </a:r>
          </a:p>
          <a:p>
            <a:r>
              <a:rPr lang="uk-UA" dirty="0" smtClean="0"/>
              <a:t>Обмежена </a:t>
            </a:r>
            <a:r>
              <a:rPr lang="uk-UA" dirty="0"/>
              <a:t>знизу </a:t>
            </a:r>
            <a:r>
              <a:rPr lang="uk-UA" dirty="0" smtClean="0"/>
              <a:t>від скроневої частки </a:t>
            </a:r>
            <a:r>
              <a:rPr lang="uk-UA" b="1" i="1" dirty="0" smtClean="0"/>
              <a:t>латеральною (</a:t>
            </a:r>
            <a:r>
              <a:rPr lang="uk-UA" b="1" i="1" dirty="0" err="1" smtClean="0"/>
              <a:t>Сільвієвою</a:t>
            </a:r>
            <a:r>
              <a:rPr lang="uk-UA" b="1" i="1" dirty="0" smtClean="0"/>
              <a:t>) борозною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lateralis</a:t>
            </a:r>
            <a:r>
              <a:rPr lang="uk-UA" b="1" i="1" dirty="0"/>
              <a:t>)</a:t>
            </a:r>
            <a:r>
              <a:rPr lang="uk-UA" dirty="0" smtClean="0"/>
              <a:t>, </a:t>
            </a:r>
            <a:r>
              <a:rPr lang="uk-UA" dirty="0"/>
              <a:t>а </a:t>
            </a:r>
            <a:r>
              <a:rPr lang="uk-UA" dirty="0" smtClean="0"/>
              <a:t>позаду відокремлена від тім'яної частки глибокою </a:t>
            </a:r>
            <a:r>
              <a:rPr lang="uk-UA" b="1" i="1" dirty="0" smtClean="0"/>
              <a:t>центральною </a:t>
            </a:r>
            <a:r>
              <a:rPr lang="uk-UA" b="1" i="1" dirty="0"/>
              <a:t>(</a:t>
            </a:r>
            <a:r>
              <a:rPr lang="uk-UA" b="1" i="1" dirty="0" err="1" smtClean="0"/>
              <a:t>роландовою</a:t>
            </a:r>
            <a:r>
              <a:rPr lang="uk-UA" b="1" i="1" dirty="0" smtClean="0"/>
              <a:t>) борозною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centralis</a:t>
            </a:r>
            <a:r>
              <a:rPr lang="uk-UA" b="1" i="1" dirty="0" smtClean="0"/>
              <a:t>)</a:t>
            </a:r>
            <a:r>
              <a:rPr lang="uk-UA" dirty="0" smtClean="0"/>
              <a:t>.</a:t>
            </a:r>
            <a:endParaRPr lang="ru-RU" dirty="0"/>
          </a:p>
          <a:p>
            <a:r>
              <a:rPr lang="uk-UA" dirty="0"/>
              <a:t>Центральна борозна </a:t>
            </a:r>
            <a:r>
              <a:rPr lang="uk-UA" dirty="0" smtClean="0"/>
              <a:t>починається </a:t>
            </a:r>
            <a:r>
              <a:rPr lang="uk-UA" dirty="0"/>
              <a:t>у верхній частині медіальної поверхні півкулі великого мозку, </a:t>
            </a:r>
            <a:r>
              <a:rPr lang="uk-UA" dirty="0" smtClean="0"/>
              <a:t>спускається по </a:t>
            </a:r>
            <a:r>
              <a:rPr lang="uk-UA" dirty="0" err="1" smtClean="0"/>
              <a:t>верхньо-латеральній</a:t>
            </a:r>
            <a:r>
              <a:rPr lang="uk-UA" dirty="0" smtClean="0"/>
              <a:t> поверхні </a:t>
            </a:r>
            <a:r>
              <a:rPr lang="uk-UA" dirty="0"/>
              <a:t>півкулі вниз і закінчується, </a:t>
            </a:r>
            <a:r>
              <a:rPr lang="uk-UA" dirty="0" smtClean="0"/>
              <a:t>дещо </a:t>
            </a:r>
            <a:r>
              <a:rPr lang="uk-UA" dirty="0"/>
              <a:t>не доходячи до латеральної борозни. </a:t>
            </a:r>
            <a:endParaRPr lang="uk-UA" dirty="0" smtClean="0"/>
          </a:p>
          <a:p>
            <a:r>
              <a:rPr lang="uk-UA" dirty="0" smtClean="0"/>
              <a:t>Наперед </a:t>
            </a:r>
            <a:r>
              <a:rPr lang="uk-UA" dirty="0"/>
              <a:t>від центральної борозни, майже паралельно їй, розташовується </a:t>
            </a:r>
            <a:r>
              <a:rPr lang="uk-UA" b="1" i="1" dirty="0" err="1" smtClean="0"/>
              <a:t>передцентральна</a:t>
            </a:r>
            <a:r>
              <a:rPr lang="uk-UA" b="1" i="1" dirty="0" smtClean="0"/>
              <a:t> </a:t>
            </a:r>
            <a:r>
              <a:rPr lang="uk-UA" b="1" i="1" dirty="0"/>
              <a:t>борозна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precentralis</a:t>
            </a:r>
            <a:r>
              <a:rPr lang="uk-UA" b="1" i="1" dirty="0"/>
              <a:t>)</a:t>
            </a:r>
            <a:r>
              <a:rPr lang="uk-UA" dirty="0"/>
              <a:t>. </a:t>
            </a:r>
            <a:endParaRPr lang="uk-UA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uk-UA" b="1" dirty="0" err="1"/>
              <a:t>Верхньо-латеральна</a:t>
            </a:r>
            <a:r>
              <a:rPr lang="uk-UA" b="1" dirty="0"/>
              <a:t> поверхня півкулі великого мозку</a:t>
            </a:r>
            <a:endParaRPr lang="ru-RU" b="1" dirty="0"/>
          </a:p>
        </p:txBody>
      </p:sp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5057775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00782" y="5934670"/>
            <a:ext cx="40152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Між центральною і </a:t>
            </a:r>
            <a:r>
              <a:rPr lang="uk-UA" dirty="0" err="1" smtClean="0">
                <a:solidFill>
                  <a:prstClr val="black"/>
                </a:solidFill>
              </a:rPr>
              <a:t>передцентральною</a:t>
            </a:r>
            <a:r>
              <a:rPr lang="uk-UA" dirty="0" smtClean="0">
                <a:solidFill>
                  <a:prstClr val="black"/>
                </a:solidFill>
              </a:rPr>
              <a:t> </a:t>
            </a:r>
            <a:r>
              <a:rPr lang="uk-UA" dirty="0">
                <a:solidFill>
                  <a:prstClr val="black"/>
                </a:solidFill>
              </a:rPr>
              <a:t>борознами залягає </a:t>
            </a:r>
            <a:r>
              <a:rPr lang="uk-UA" b="1" i="1" dirty="0" err="1" smtClean="0">
                <a:solidFill>
                  <a:prstClr val="black"/>
                </a:solidFill>
              </a:rPr>
              <a:t>передцентральна</a:t>
            </a:r>
            <a:r>
              <a:rPr lang="uk-UA" b="1" i="1" dirty="0" smtClean="0">
                <a:solidFill>
                  <a:prstClr val="black"/>
                </a:solidFill>
              </a:rPr>
              <a:t> </a:t>
            </a:r>
            <a:r>
              <a:rPr lang="uk-UA" b="1" i="1" dirty="0">
                <a:solidFill>
                  <a:prstClr val="black"/>
                </a:solidFill>
              </a:rPr>
              <a:t>звивина (</a:t>
            </a:r>
            <a:r>
              <a:rPr lang="uk-UA" b="1" i="1" dirty="0" err="1">
                <a:solidFill>
                  <a:prstClr val="black"/>
                </a:solidFill>
              </a:rPr>
              <a:t>gyrus</a:t>
            </a:r>
            <a:r>
              <a:rPr lang="uk-UA" b="1" i="1" dirty="0">
                <a:solidFill>
                  <a:prstClr val="black"/>
                </a:solidFill>
              </a:rPr>
              <a:t> </a:t>
            </a:r>
            <a:r>
              <a:rPr lang="uk-UA" b="1" i="1" dirty="0" err="1">
                <a:solidFill>
                  <a:prstClr val="black"/>
                </a:solidFill>
              </a:rPr>
              <a:t>precentralis</a:t>
            </a:r>
            <a:r>
              <a:rPr lang="uk-UA" b="1" i="1" dirty="0">
                <a:solidFill>
                  <a:prstClr val="black"/>
                </a:solidFill>
              </a:rPr>
              <a:t>). </a:t>
            </a:r>
            <a:endParaRPr lang="ru-RU" b="1" i="1" dirty="0">
              <a:solidFill>
                <a:prstClr val="black"/>
              </a:solidFill>
            </a:endParaRPr>
          </a:p>
        </p:txBody>
      </p:sp>
      <p:pic>
        <p:nvPicPr>
          <p:cNvPr id="8" name="Picture 10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844" y="1124744"/>
            <a:ext cx="36004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2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30401"/>
            <a:ext cx="4429125" cy="52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85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60799" y="0"/>
            <a:ext cx="3983201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Від </a:t>
            </a:r>
            <a:r>
              <a:rPr lang="uk-UA" dirty="0" err="1" smtClean="0"/>
              <a:t>предцентральної</a:t>
            </a:r>
            <a:r>
              <a:rPr lang="uk-UA" dirty="0" smtClean="0"/>
              <a:t> </a:t>
            </a:r>
            <a:r>
              <a:rPr lang="uk-UA" dirty="0"/>
              <a:t>борозни вперед, майже </a:t>
            </a:r>
            <a:r>
              <a:rPr lang="uk-UA" dirty="0" smtClean="0"/>
              <a:t>паралельно, </a:t>
            </a:r>
            <a:r>
              <a:rPr lang="uk-UA" dirty="0"/>
              <a:t>направляються </a:t>
            </a:r>
            <a:r>
              <a:rPr lang="uk-UA" b="1" i="1" dirty="0"/>
              <a:t>верхня </a:t>
            </a:r>
            <a:r>
              <a:rPr lang="uk-UA" dirty="0"/>
              <a:t>і</a:t>
            </a:r>
            <a:r>
              <a:rPr lang="uk-UA" b="1" i="1" dirty="0"/>
              <a:t> нижня лобові борозни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frontalis</a:t>
            </a:r>
            <a:r>
              <a:rPr lang="uk-UA" b="1" i="1" dirty="0"/>
              <a:t> </a:t>
            </a:r>
            <a:r>
              <a:rPr lang="uk-UA" b="1" i="1" dirty="0" err="1"/>
              <a:t>superior</a:t>
            </a:r>
            <a:r>
              <a:rPr lang="uk-UA" b="1" i="1" dirty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frontalis</a:t>
            </a:r>
            <a:r>
              <a:rPr lang="uk-UA" b="1" i="1" dirty="0"/>
              <a:t> </a:t>
            </a:r>
            <a:r>
              <a:rPr lang="uk-UA" b="1" i="1" dirty="0" err="1"/>
              <a:t>inferior</a:t>
            </a:r>
            <a:r>
              <a:rPr lang="uk-UA" b="1" i="1" dirty="0"/>
              <a:t>)</a:t>
            </a:r>
            <a:r>
              <a:rPr lang="uk-UA" dirty="0"/>
              <a:t>, які ділять </a:t>
            </a:r>
            <a:r>
              <a:rPr lang="uk-UA" dirty="0" err="1"/>
              <a:t>верхньо-латеральну</a:t>
            </a:r>
            <a:r>
              <a:rPr lang="uk-UA" dirty="0"/>
              <a:t> поверхню лобової частки на звивини. Над верхньою </a:t>
            </a:r>
            <a:r>
              <a:rPr lang="uk-UA" dirty="0" smtClean="0"/>
              <a:t>лобовою </a:t>
            </a:r>
            <a:r>
              <a:rPr lang="uk-UA" dirty="0"/>
              <a:t>борозною лежить </a:t>
            </a:r>
            <a:r>
              <a:rPr lang="uk-UA" b="1" i="1" dirty="0"/>
              <a:t>верхня лобова звивина (</a:t>
            </a:r>
            <a:r>
              <a:rPr lang="uk-UA" b="1" i="1" dirty="0" err="1"/>
              <a:t>gyrus</a:t>
            </a:r>
            <a:r>
              <a:rPr lang="uk-UA" b="1" i="1" dirty="0"/>
              <a:t> </a:t>
            </a:r>
            <a:r>
              <a:rPr lang="uk-UA" b="1" i="1" dirty="0" err="1"/>
              <a:t>frontalis</a:t>
            </a:r>
            <a:r>
              <a:rPr lang="uk-UA" b="1" i="1" dirty="0"/>
              <a:t> </a:t>
            </a:r>
            <a:r>
              <a:rPr lang="uk-UA" b="1" i="1" dirty="0" err="1"/>
              <a:t>superior</a:t>
            </a:r>
            <a:r>
              <a:rPr lang="uk-UA" b="1" i="1" dirty="0" smtClean="0"/>
              <a:t>)</a:t>
            </a:r>
            <a:r>
              <a:rPr lang="uk-UA" dirty="0" smtClean="0"/>
              <a:t>. </a:t>
            </a:r>
            <a:r>
              <a:rPr lang="uk-UA" dirty="0"/>
              <a:t>Між верхньою і нижньою лобовими борознами проходить </a:t>
            </a:r>
            <a:r>
              <a:rPr lang="uk-UA" b="1" i="1" dirty="0"/>
              <a:t>середня лобова звивина (</a:t>
            </a:r>
            <a:r>
              <a:rPr lang="uk-UA" b="1" i="1" dirty="0" err="1"/>
              <a:t>gyrus</a:t>
            </a:r>
            <a:r>
              <a:rPr lang="uk-UA" b="1" i="1" dirty="0"/>
              <a:t> </a:t>
            </a:r>
            <a:r>
              <a:rPr lang="uk-UA" b="1" i="1" dirty="0" err="1"/>
              <a:t>frontalis</a:t>
            </a:r>
            <a:r>
              <a:rPr lang="uk-UA" b="1" i="1" dirty="0"/>
              <a:t> </a:t>
            </a:r>
            <a:r>
              <a:rPr lang="uk-UA" b="1" i="1" dirty="0" err="1"/>
              <a:t>medialis</a:t>
            </a:r>
            <a:r>
              <a:rPr lang="uk-UA" b="1" i="1" dirty="0"/>
              <a:t>)</a:t>
            </a:r>
            <a:r>
              <a:rPr lang="uk-UA" dirty="0"/>
              <a:t>. Донизу від нижньої лобової борозни розташована </a:t>
            </a:r>
            <a:r>
              <a:rPr lang="uk-UA" b="1" i="1" dirty="0"/>
              <a:t>нижня лобова звивина (</a:t>
            </a:r>
            <a:r>
              <a:rPr lang="uk-UA" b="1" i="1" dirty="0" err="1"/>
              <a:t>gyrus</a:t>
            </a:r>
            <a:r>
              <a:rPr lang="uk-UA" b="1" i="1" dirty="0"/>
              <a:t> </a:t>
            </a:r>
            <a:r>
              <a:rPr lang="uk-UA" b="1" i="1" dirty="0" err="1"/>
              <a:t>frontalis</a:t>
            </a:r>
            <a:r>
              <a:rPr lang="uk-UA" b="1" i="1" dirty="0"/>
              <a:t> </a:t>
            </a:r>
            <a:r>
              <a:rPr lang="uk-UA" b="1" i="1" dirty="0" err="1"/>
              <a:t>inferior</a:t>
            </a:r>
            <a:r>
              <a:rPr lang="uk-UA" b="1" i="1" dirty="0"/>
              <a:t>)</a:t>
            </a:r>
            <a:r>
              <a:rPr lang="uk-UA" dirty="0"/>
              <a:t>, в яку знизу вдадуться </a:t>
            </a:r>
            <a:r>
              <a:rPr lang="uk-UA" i="1" dirty="0"/>
              <a:t>висхідна </a:t>
            </a:r>
            <a:r>
              <a:rPr lang="uk-UA" dirty="0"/>
              <a:t>і</a:t>
            </a:r>
            <a:r>
              <a:rPr lang="uk-UA" i="1" dirty="0"/>
              <a:t> передня гілки латеральної борозни</a:t>
            </a:r>
            <a:r>
              <a:rPr lang="uk-UA" dirty="0"/>
              <a:t>, що розділяють нижню частину лобової частки на дрібні звивини. </a:t>
            </a:r>
            <a:r>
              <a:rPr lang="uk-UA" i="1" dirty="0"/>
              <a:t>Покришечна частина (</a:t>
            </a:r>
            <a:r>
              <a:rPr lang="uk-UA" i="1" dirty="0" err="1"/>
              <a:t>pars</a:t>
            </a:r>
            <a:r>
              <a:rPr lang="uk-UA" i="1" dirty="0"/>
              <a:t> </a:t>
            </a:r>
            <a:r>
              <a:rPr lang="uk-UA" i="1" dirty="0" err="1"/>
              <a:t>opercularis</a:t>
            </a:r>
            <a:r>
              <a:rPr lang="uk-UA" i="1" dirty="0"/>
              <a:t>) </a:t>
            </a:r>
            <a:r>
              <a:rPr lang="uk-UA" dirty="0"/>
              <a:t>розташована між висхідною гілкою і нижнім відділом </a:t>
            </a:r>
            <a:r>
              <a:rPr lang="uk-UA" dirty="0" err="1"/>
              <a:t>предцентральної</a:t>
            </a:r>
            <a:r>
              <a:rPr lang="uk-UA" dirty="0"/>
              <a:t> </a:t>
            </a:r>
            <a:r>
              <a:rPr lang="uk-UA" dirty="0" smtClean="0"/>
              <a:t>борозни. </a:t>
            </a:r>
            <a:r>
              <a:rPr lang="uk-UA" i="1" dirty="0"/>
              <a:t>Трикутна частина (</a:t>
            </a:r>
            <a:r>
              <a:rPr lang="uk-UA" i="1" dirty="0" err="1"/>
              <a:t>pars</a:t>
            </a:r>
            <a:r>
              <a:rPr lang="uk-UA" i="1" dirty="0"/>
              <a:t> </a:t>
            </a:r>
            <a:r>
              <a:rPr lang="uk-UA" i="1" dirty="0" err="1"/>
              <a:t>triangularis</a:t>
            </a:r>
            <a:r>
              <a:rPr lang="uk-UA" i="1" dirty="0"/>
              <a:t>) </a:t>
            </a:r>
            <a:r>
              <a:rPr lang="uk-UA" dirty="0" smtClean="0"/>
              <a:t>лежить між </a:t>
            </a:r>
            <a:r>
              <a:rPr lang="uk-UA" dirty="0"/>
              <a:t>висхідною і передньою гілками латеральної борозни. </a:t>
            </a:r>
            <a:endParaRPr lang="ru-RU" dirty="0"/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4" y="199417"/>
            <a:ext cx="5057775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942867"/>
            <a:ext cx="4612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/>
              <a:t>Очноямкова частина </a:t>
            </a:r>
            <a:r>
              <a:rPr lang="uk-UA" b="1" i="1" dirty="0"/>
              <a:t>(</a:t>
            </a:r>
            <a:r>
              <a:rPr lang="uk-UA" b="1" i="1" dirty="0" err="1"/>
              <a:t>pars</a:t>
            </a:r>
            <a:r>
              <a:rPr lang="uk-UA" b="1" i="1" dirty="0"/>
              <a:t> </a:t>
            </a:r>
            <a:r>
              <a:rPr lang="uk-UA" b="1" i="1" dirty="0" err="1"/>
              <a:t>orbitalis</a:t>
            </a:r>
            <a:r>
              <a:rPr lang="uk-UA" b="1" i="1" dirty="0"/>
              <a:t>) </a:t>
            </a:r>
            <a:r>
              <a:rPr lang="uk-UA" dirty="0"/>
              <a:t>лежить донизу від передньої гілки, продовжуючись на нижню поверхню лобової частки. У цьому місці латеральна борозна розширюється, переходячи в </a:t>
            </a:r>
            <a:r>
              <a:rPr lang="uk-UA" b="1" i="1" dirty="0"/>
              <a:t>латеральну ямку великого мозку (</a:t>
            </a:r>
            <a:r>
              <a:rPr lang="uk-UA" b="1" i="1" dirty="0" err="1"/>
              <a:t>fossa</a:t>
            </a:r>
            <a:r>
              <a:rPr lang="uk-UA" b="1" i="1" dirty="0"/>
              <a:t> </a:t>
            </a:r>
            <a:r>
              <a:rPr lang="uk-UA" b="1" i="1" dirty="0" err="1"/>
              <a:t>lateralis</a:t>
            </a:r>
            <a:r>
              <a:rPr lang="uk-UA" b="1" i="1" dirty="0"/>
              <a:t> </a:t>
            </a:r>
            <a:r>
              <a:rPr lang="uk-UA" b="1" i="1" dirty="0" err="1"/>
              <a:t>cerebri</a:t>
            </a:r>
            <a:r>
              <a:rPr lang="uk-UA" b="1" i="1" dirty="0"/>
              <a:t>).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99262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2042" y="117693"/>
            <a:ext cx="421195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Тім'яна частка (</a:t>
            </a:r>
            <a:r>
              <a:rPr lang="uk-UA" b="1" dirty="0" err="1"/>
              <a:t>lobus</a:t>
            </a:r>
            <a:r>
              <a:rPr lang="uk-UA" b="1" dirty="0"/>
              <a:t> </a:t>
            </a:r>
            <a:r>
              <a:rPr lang="uk-UA" b="1" dirty="0" err="1"/>
              <a:t>parietalis</a:t>
            </a:r>
            <a:r>
              <a:rPr lang="uk-UA" b="1" dirty="0"/>
              <a:t>)</a:t>
            </a:r>
            <a:r>
              <a:rPr lang="uk-UA" dirty="0"/>
              <a:t>, розташована </a:t>
            </a:r>
            <a:r>
              <a:rPr lang="uk-UA" dirty="0" smtClean="0"/>
              <a:t>позаду </a:t>
            </a:r>
            <a:r>
              <a:rPr lang="uk-UA" dirty="0"/>
              <a:t>від центральної борозни, відокремлена від потиличної частки </a:t>
            </a:r>
            <a:r>
              <a:rPr lang="uk-UA" b="1" i="1" dirty="0" smtClean="0"/>
              <a:t>тім'яно-потиличною </a:t>
            </a:r>
            <a:r>
              <a:rPr lang="uk-UA" b="1" i="1" dirty="0"/>
              <a:t>борозною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parietooccipitalis</a:t>
            </a:r>
            <a:r>
              <a:rPr lang="uk-UA" b="1" i="1" dirty="0"/>
              <a:t>)</a:t>
            </a:r>
            <a:r>
              <a:rPr lang="uk-UA" dirty="0"/>
              <a:t>, яка розташовується на медіальній поверхні півкулі. </a:t>
            </a:r>
            <a:r>
              <a:rPr lang="uk-UA" dirty="0" smtClean="0"/>
              <a:t>Нижньою </a:t>
            </a:r>
            <a:r>
              <a:rPr lang="uk-UA" dirty="0"/>
              <a:t>межею тім'яної частки є задня гілка латеральної борозни, що відокремлює її від скроневої частки. </a:t>
            </a:r>
            <a:r>
              <a:rPr lang="uk-UA" b="1" i="1" dirty="0" err="1" smtClean="0"/>
              <a:t>Постцентральна</a:t>
            </a:r>
            <a:r>
              <a:rPr lang="uk-UA" b="1" i="1" dirty="0" smtClean="0"/>
              <a:t> </a:t>
            </a:r>
            <a:r>
              <a:rPr lang="uk-UA" b="1" i="1" dirty="0"/>
              <a:t>борозна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postcentralis</a:t>
            </a:r>
            <a:r>
              <a:rPr lang="uk-UA" b="1" i="1" dirty="0"/>
              <a:t>)</a:t>
            </a:r>
            <a:r>
              <a:rPr lang="uk-UA" dirty="0"/>
              <a:t>, що починається внизу від латеральної борозни і закінчується вгорі, не доходячи до верхнього краю півкулі, проходить майже паралельно </a:t>
            </a:r>
            <a:r>
              <a:rPr lang="uk-UA" dirty="0" smtClean="0"/>
              <a:t>позаду </a:t>
            </a:r>
            <a:r>
              <a:rPr lang="uk-UA" dirty="0"/>
              <a:t>центральної </a:t>
            </a:r>
            <a:r>
              <a:rPr lang="uk-UA" dirty="0" smtClean="0"/>
              <a:t>борозни. </a:t>
            </a:r>
            <a:r>
              <a:rPr lang="uk-UA" dirty="0"/>
              <a:t>Між центральною і </a:t>
            </a:r>
            <a:r>
              <a:rPr lang="uk-UA" dirty="0" err="1" smtClean="0"/>
              <a:t>постцентральною</a:t>
            </a:r>
            <a:r>
              <a:rPr lang="uk-UA" dirty="0" smtClean="0"/>
              <a:t> </a:t>
            </a:r>
            <a:r>
              <a:rPr lang="uk-UA" dirty="0"/>
              <a:t>борознами розташовується </a:t>
            </a:r>
            <a:r>
              <a:rPr lang="uk-UA" b="1" i="1" dirty="0" err="1" smtClean="0"/>
              <a:t>постцентральна</a:t>
            </a:r>
            <a:r>
              <a:rPr lang="uk-UA" b="1" i="1" dirty="0" smtClean="0"/>
              <a:t> </a:t>
            </a:r>
            <a:r>
              <a:rPr lang="uk-UA" b="1" i="1" dirty="0"/>
              <a:t>звивина (</a:t>
            </a:r>
            <a:r>
              <a:rPr lang="uk-UA" b="1" i="1" dirty="0" err="1"/>
              <a:t>gyrus</a:t>
            </a:r>
            <a:r>
              <a:rPr lang="uk-UA" b="1" i="1" dirty="0"/>
              <a:t> </a:t>
            </a:r>
            <a:r>
              <a:rPr lang="uk-UA" b="1" i="1" dirty="0" err="1"/>
              <a:t>postcentralis</a:t>
            </a:r>
            <a:r>
              <a:rPr lang="uk-UA" b="1" i="1" dirty="0"/>
              <a:t>)</a:t>
            </a:r>
            <a:r>
              <a:rPr lang="uk-UA" dirty="0"/>
              <a:t>, яка вгорі переходить на медіальну поверхню півкулі великого мозку, де з'єднується з </a:t>
            </a:r>
            <a:r>
              <a:rPr lang="uk-UA" dirty="0" err="1" smtClean="0"/>
              <a:t>предцентральною</a:t>
            </a:r>
            <a:r>
              <a:rPr lang="uk-UA" dirty="0" smtClean="0"/>
              <a:t> </a:t>
            </a:r>
            <a:r>
              <a:rPr lang="uk-UA" dirty="0"/>
              <a:t>звивиною лобової частки, утворюючи разом з нею </a:t>
            </a:r>
            <a:r>
              <a:rPr lang="uk-UA" b="1" i="1" dirty="0" err="1" smtClean="0"/>
              <a:t>парацентральну</a:t>
            </a:r>
            <a:r>
              <a:rPr lang="uk-UA" b="1" i="1" dirty="0" smtClean="0"/>
              <a:t> </a:t>
            </a:r>
            <a:r>
              <a:rPr lang="uk-UA" b="1" i="1" dirty="0"/>
              <a:t>часточку (</a:t>
            </a:r>
            <a:r>
              <a:rPr lang="uk-UA" b="1" i="1" dirty="0" err="1"/>
              <a:t>lobulus</a:t>
            </a:r>
            <a:r>
              <a:rPr lang="uk-UA" b="1" i="1" dirty="0"/>
              <a:t> </a:t>
            </a:r>
            <a:r>
              <a:rPr lang="uk-UA" b="1" i="1" dirty="0" err="1"/>
              <a:t>paracentralis</a:t>
            </a:r>
            <a:r>
              <a:rPr lang="uk-UA" b="1" i="1" dirty="0"/>
              <a:t>). </a:t>
            </a:r>
            <a:endParaRPr lang="ru-RU" b="1" i="1" dirty="0"/>
          </a:p>
        </p:txBody>
      </p:sp>
      <p:pic>
        <p:nvPicPr>
          <p:cNvPr id="3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645"/>
            <a:ext cx="4752530" cy="395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Ð°ÑÑÐ¸Ð½ÐºÐ¸ Ð¿Ð¾ Ð·Ð°Ð¿ÑÐ¾ÑÑ Ð¼ÐµÐ´Ð¸Ð°Ð»ÑÐ½Ð°Ñ Ð¿Ð¾Ð²ÐµÑÑÐ½Ð¾ÑÑÑ Ð¼Ð¾Ð·Ð³Ð° Ð°Ð½Ð°ÑÐ¾Ð¼Ð¸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82453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68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3480" y="260648"/>
            <a:ext cx="429052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На </a:t>
            </a:r>
            <a:r>
              <a:rPr lang="uk-UA" dirty="0" err="1" smtClean="0"/>
              <a:t>верхньо-латеральній</a:t>
            </a:r>
            <a:r>
              <a:rPr lang="uk-UA" dirty="0" smtClean="0"/>
              <a:t> </a:t>
            </a:r>
            <a:r>
              <a:rPr lang="uk-UA" dirty="0"/>
              <a:t>поверхні півкулі </a:t>
            </a:r>
            <a:r>
              <a:rPr lang="uk-UA" dirty="0" smtClean="0"/>
              <a:t>знизу </a:t>
            </a:r>
            <a:r>
              <a:rPr lang="uk-UA" dirty="0" err="1" smtClean="0"/>
              <a:t>постцентральна</a:t>
            </a:r>
            <a:r>
              <a:rPr lang="uk-UA" dirty="0" smtClean="0"/>
              <a:t> </a:t>
            </a:r>
            <a:r>
              <a:rPr lang="uk-UA" dirty="0"/>
              <a:t>звивина з'єднується з </a:t>
            </a:r>
            <a:r>
              <a:rPr lang="uk-UA" dirty="0" err="1" smtClean="0"/>
              <a:t>передцентральною</a:t>
            </a:r>
            <a:r>
              <a:rPr lang="uk-UA" dirty="0" smtClean="0"/>
              <a:t> </a:t>
            </a:r>
            <a:r>
              <a:rPr lang="uk-UA" dirty="0"/>
              <a:t>звивиною, охоплюючи </a:t>
            </a:r>
            <a:r>
              <a:rPr lang="uk-UA" dirty="0" smtClean="0"/>
              <a:t>центральну </a:t>
            </a:r>
            <a:r>
              <a:rPr lang="uk-UA" dirty="0"/>
              <a:t>борозну. </a:t>
            </a:r>
            <a:endParaRPr lang="uk-UA" dirty="0" smtClean="0"/>
          </a:p>
          <a:p>
            <a:r>
              <a:rPr lang="uk-UA" dirty="0" smtClean="0"/>
              <a:t>Від </a:t>
            </a:r>
            <a:r>
              <a:rPr lang="uk-UA" dirty="0" err="1" smtClean="0"/>
              <a:t>постцентральної</a:t>
            </a:r>
            <a:r>
              <a:rPr lang="uk-UA" dirty="0" smtClean="0"/>
              <a:t> </a:t>
            </a:r>
            <a:r>
              <a:rPr lang="uk-UA" dirty="0"/>
              <a:t>борозни назад відходить </a:t>
            </a:r>
            <a:r>
              <a:rPr lang="uk-UA" b="1" i="1" dirty="0" smtClean="0"/>
              <a:t>внутрішньо-тім'яна </a:t>
            </a:r>
            <a:r>
              <a:rPr lang="uk-UA" b="1" i="1" dirty="0"/>
              <a:t>борозна (</a:t>
            </a:r>
            <a:r>
              <a:rPr lang="uk-UA" b="1" i="1" dirty="0" err="1"/>
              <a:t>sulcus</a:t>
            </a:r>
            <a:r>
              <a:rPr lang="uk-UA" b="1" i="1" dirty="0"/>
              <a:t> </a:t>
            </a:r>
            <a:r>
              <a:rPr lang="uk-UA" b="1" i="1" dirty="0" err="1"/>
              <a:t>intraparietalis</a:t>
            </a:r>
            <a:r>
              <a:rPr lang="uk-UA" b="1" i="1" dirty="0" smtClean="0"/>
              <a:t>)</a:t>
            </a:r>
            <a:r>
              <a:rPr lang="uk-UA" dirty="0" smtClean="0"/>
              <a:t>, яка відділяє зверху </a:t>
            </a:r>
            <a:r>
              <a:rPr lang="uk-UA" b="1" i="1" dirty="0" smtClean="0"/>
              <a:t>верхню тім'яну часточку </a:t>
            </a:r>
            <a:r>
              <a:rPr lang="uk-UA" b="1" i="1" dirty="0"/>
              <a:t>(</a:t>
            </a:r>
            <a:r>
              <a:rPr lang="uk-UA" b="1" i="1" dirty="0" err="1"/>
              <a:t>lobulus</a:t>
            </a:r>
            <a:r>
              <a:rPr lang="uk-UA" b="1" i="1" dirty="0"/>
              <a:t> </a:t>
            </a:r>
            <a:r>
              <a:rPr lang="uk-UA" b="1" i="1" dirty="0" err="1"/>
              <a:t>parietalis</a:t>
            </a:r>
            <a:r>
              <a:rPr lang="uk-UA" b="1" i="1" dirty="0"/>
              <a:t> </a:t>
            </a:r>
            <a:r>
              <a:rPr lang="uk-UA" b="1" i="1" dirty="0" err="1"/>
              <a:t>superior</a:t>
            </a:r>
            <a:r>
              <a:rPr lang="uk-UA" b="1" i="1" dirty="0" smtClean="0"/>
              <a:t>)</a:t>
            </a:r>
            <a:r>
              <a:rPr lang="uk-UA" dirty="0" smtClean="0"/>
              <a:t>, а знизу - </a:t>
            </a:r>
            <a:r>
              <a:rPr lang="uk-UA" b="1" i="1" dirty="0" smtClean="0"/>
              <a:t>нижню тім'яну часточку </a:t>
            </a:r>
            <a:r>
              <a:rPr lang="uk-UA" b="1" i="1" dirty="0"/>
              <a:t>(</a:t>
            </a:r>
            <a:r>
              <a:rPr lang="uk-UA" b="1" i="1" dirty="0" err="1"/>
              <a:t>lobulus</a:t>
            </a:r>
            <a:r>
              <a:rPr lang="uk-UA" b="1" i="1" dirty="0"/>
              <a:t> </a:t>
            </a:r>
            <a:r>
              <a:rPr lang="uk-UA" b="1" i="1" dirty="0" err="1"/>
              <a:t>parietalis</a:t>
            </a:r>
            <a:r>
              <a:rPr lang="uk-UA" b="1" i="1" dirty="0"/>
              <a:t> </a:t>
            </a:r>
            <a:r>
              <a:rPr lang="uk-UA" b="1" i="1" dirty="0" err="1"/>
              <a:t>inferior</a:t>
            </a:r>
            <a:r>
              <a:rPr lang="uk-UA" b="1" i="1" dirty="0"/>
              <a:t>)</a:t>
            </a:r>
            <a:r>
              <a:rPr lang="uk-UA" dirty="0"/>
              <a:t>, в межах якої виділяють </a:t>
            </a:r>
            <a:r>
              <a:rPr lang="uk-UA" i="1" dirty="0" err="1" smtClean="0"/>
              <a:t>надкрайову</a:t>
            </a:r>
            <a:r>
              <a:rPr lang="uk-UA" i="1" dirty="0" smtClean="0"/>
              <a:t> </a:t>
            </a:r>
            <a:r>
              <a:rPr lang="uk-UA" i="1" dirty="0"/>
              <a:t>звивину (</a:t>
            </a:r>
            <a:r>
              <a:rPr lang="uk-UA" i="1" dirty="0" err="1"/>
              <a:t>gyrus</a:t>
            </a:r>
            <a:r>
              <a:rPr lang="uk-UA" i="1" dirty="0"/>
              <a:t> </a:t>
            </a:r>
            <a:r>
              <a:rPr lang="uk-UA" i="1" dirty="0" err="1"/>
              <a:t>supramarginalis</a:t>
            </a:r>
            <a:r>
              <a:rPr lang="uk-UA" i="1" dirty="0"/>
              <a:t>)</a:t>
            </a:r>
            <a:r>
              <a:rPr lang="uk-UA" dirty="0"/>
              <a:t>, яка охоплює кінець латеральної борозни, і </a:t>
            </a:r>
            <a:r>
              <a:rPr lang="uk-UA" i="1" dirty="0"/>
              <a:t>кутову звивину (</a:t>
            </a:r>
            <a:r>
              <a:rPr lang="uk-UA" i="1" dirty="0" err="1"/>
              <a:t>gyrus</a:t>
            </a:r>
            <a:r>
              <a:rPr lang="uk-UA" i="1" dirty="0"/>
              <a:t> </a:t>
            </a:r>
            <a:r>
              <a:rPr lang="uk-UA" i="1" dirty="0" err="1"/>
              <a:t>angularis</a:t>
            </a:r>
            <a:r>
              <a:rPr lang="uk-UA" i="1" dirty="0"/>
              <a:t>)</a:t>
            </a:r>
            <a:r>
              <a:rPr lang="uk-UA" dirty="0"/>
              <a:t>, що охоплює кінець верхньої скроневої борозни. </a:t>
            </a:r>
            <a:endParaRPr lang="uk-UA" dirty="0" smtClean="0"/>
          </a:p>
          <a:p>
            <a:r>
              <a:rPr lang="uk-UA" dirty="0" smtClean="0"/>
              <a:t>Нижня </a:t>
            </a:r>
            <a:r>
              <a:rPr lang="uk-UA" dirty="0"/>
              <a:t>частина нижньої тім'яної дольки і прилеглі до неї нижні відділи </a:t>
            </a:r>
            <a:r>
              <a:rPr lang="uk-UA" dirty="0" err="1" smtClean="0"/>
              <a:t>постцентральної</a:t>
            </a:r>
            <a:r>
              <a:rPr lang="uk-UA" dirty="0" smtClean="0"/>
              <a:t> та </a:t>
            </a:r>
            <a:r>
              <a:rPr lang="uk-UA" dirty="0" err="1" smtClean="0"/>
              <a:t>предцентральної</a:t>
            </a:r>
            <a:r>
              <a:rPr lang="uk-UA" dirty="0" smtClean="0"/>
              <a:t> звивини, </a:t>
            </a:r>
            <a:r>
              <a:rPr lang="uk-UA" dirty="0"/>
              <a:t>що нависають над </a:t>
            </a:r>
            <a:r>
              <a:rPr lang="uk-UA" dirty="0" err="1" smtClean="0"/>
              <a:t>острівковою</a:t>
            </a:r>
            <a:r>
              <a:rPr lang="uk-UA" dirty="0" smtClean="0"/>
              <a:t> </a:t>
            </a:r>
            <a:r>
              <a:rPr lang="uk-UA" dirty="0"/>
              <a:t>часткою, утворюють </a:t>
            </a:r>
            <a:r>
              <a:rPr lang="uk-UA" b="1" i="1" dirty="0"/>
              <a:t>лобно-тім'яну покришку острівця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3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0" y="116631"/>
            <a:ext cx="4752530" cy="395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76010"/>
            <a:ext cx="2448272" cy="252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47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15702</TotalTime>
  <Words>3998</Words>
  <Application>Microsoft Office PowerPoint</Application>
  <PresentationFormat>Экран (4:3)</PresentationFormat>
  <Paragraphs>186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Тема: Будова кінцевого мозку.  Бічні шлуночки мозку </vt:lpstr>
      <vt:lpstr>Кінцевий мозок (telencephalon)</vt:lpstr>
      <vt:lpstr>Презентация PowerPoint</vt:lpstr>
      <vt:lpstr>Презентация PowerPoint</vt:lpstr>
      <vt:lpstr>Верхньо-латеральна поверхня півкулі великого мозку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Медіальна поверхня  півкулі великого мозку</vt:lpstr>
      <vt:lpstr>Презентация PowerPoint</vt:lpstr>
      <vt:lpstr>Нижня поверхня півкулі великого мозку</vt:lpstr>
      <vt:lpstr>Лімбічна система </vt:lpstr>
      <vt:lpstr>Будова кори великого мозку</vt:lpstr>
      <vt:lpstr>Презентация PowerPoint</vt:lpstr>
      <vt:lpstr>Будова кори півкуль великого мозку (схема)</vt:lpstr>
      <vt:lpstr>Локалізація функцій в корі півкуль великого мозку</vt:lpstr>
      <vt:lpstr>Цитоархітектонічні поля лівої півкулі великого мозку; верхньолатеральна поверхня (цифрами позначені номери полів)</vt:lpstr>
      <vt:lpstr>Презентация PowerPoint</vt:lpstr>
      <vt:lpstr>Базальні ядра кінцевого мозку (nuclei basales)</vt:lpstr>
      <vt:lpstr>Смугасте тіло (corpus striatum)</vt:lpstr>
      <vt:lpstr>Сочеподібне ядро ​​(nucleus lentiformis)</vt:lpstr>
      <vt:lpstr>Презентация PowerPoint</vt:lpstr>
      <vt:lpstr>Презентация PowerPoint</vt:lpstr>
      <vt:lpstr>Біла речовина півкуль кінцевого мозку</vt:lpstr>
      <vt:lpstr>Мозолисте тіло (corpus callоsum)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Шлуночки мозку</vt:lpstr>
      <vt:lpstr>Бічні шлуночки кінцевого мозку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Tanya</cp:lastModifiedBy>
  <cp:revision>305</cp:revision>
  <dcterms:created xsi:type="dcterms:W3CDTF">2018-05-13T13:54:44Z</dcterms:created>
  <dcterms:modified xsi:type="dcterms:W3CDTF">2020-04-28T00:38:23Z</dcterms:modified>
</cp:coreProperties>
</file>